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comments/comment1.xml" ContentType="application/vnd.openxmlformats-officedocument.presentationml.comments+xml"/>
  <Override PartName="/ppt/slides/slide43.xml" ContentType="application/vnd.openxmlformats-officedocument.presentationml.slide+xml"/>
  <Override PartName="/ppt/comments/comment2.xml" ContentType="application/vnd.openxmlformats-officedocument.presentationml.comments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media/image1.jpeg" ContentType="image/jpeg"/>
  <Override PartName="/ppt/media/image2.jpeg" ContentType="image/jpe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1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1"/>
        </a:solidFill>
        <a:effectLst/>
        <a:uFillTx/>
        <a:latin typeface="+mn-lt"/>
        <a:ea typeface="+mn-ea"/>
        <a:cs typeface="+mn-cs"/>
        <a:sym typeface="Trebuchet MS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1"/>
        </a:solidFill>
        <a:effectLst/>
        <a:uFillTx/>
        <a:latin typeface="+mn-lt"/>
        <a:ea typeface="+mn-ea"/>
        <a:cs typeface="+mn-cs"/>
        <a:sym typeface="Trebuchet MS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1"/>
        </a:solidFill>
        <a:effectLst/>
        <a:uFillTx/>
        <a:latin typeface="+mn-lt"/>
        <a:ea typeface="+mn-ea"/>
        <a:cs typeface="+mn-cs"/>
        <a:sym typeface="Trebuchet MS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1"/>
        </a:solidFill>
        <a:effectLst/>
        <a:uFillTx/>
        <a:latin typeface="+mn-lt"/>
        <a:ea typeface="+mn-ea"/>
        <a:cs typeface="+mn-cs"/>
        <a:sym typeface="Trebuchet MS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1"/>
        </a:solidFill>
        <a:effectLst/>
        <a:uFillTx/>
        <a:latin typeface="+mn-lt"/>
        <a:ea typeface="+mn-ea"/>
        <a:cs typeface="+mn-cs"/>
        <a:sym typeface="Trebuchet MS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1"/>
        </a:solidFill>
        <a:effectLst/>
        <a:uFillTx/>
        <a:latin typeface="+mn-lt"/>
        <a:ea typeface="+mn-ea"/>
        <a:cs typeface="+mn-cs"/>
        <a:sym typeface="Trebuchet MS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1"/>
        </a:solidFill>
        <a:effectLst/>
        <a:uFillTx/>
        <a:latin typeface="+mn-lt"/>
        <a:ea typeface="+mn-ea"/>
        <a:cs typeface="+mn-cs"/>
        <a:sym typeface="Trebuchet MS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1"/>
        </a:solidFill>
        <a:effectLst/>
        <a:uFillTx/>
        <a:latin typeface="+mn-lt"/>
        <a:ea typeface="+mn-ea"/>
        <a:cs typeface="+mn-cs"/>
        <a:sym typeface="Trebuchet MS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chemeClr val="accent1"/>
        </a:solidFill>
        <a:effectLst/>
        <a:uFillTx/>
        <a:latin typeface="+mn-lt"/>
        <a:ea typeface="+mn-ea"/>
        <a:cs typeface="+mn-cs"/>
        <a:sym typeface="Trebuchet M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Author id="0" name="Xueqing Liu" initials="X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chemeClr val="accent1"/>
        </a:fontRef>
        <a:schemeClr val="accent1"/>
      </a:tcTxStyle>
      <a:tcStyle>
        <a:tcBdr>
          <a:left>
            <a:ln w="12700" cap="flat">
              <a:solidFill>
                <a:srgbClr val="332C20"/>
              </a:solidFill>
              <a:prstDash val="solid"/>
              <a:round/>
            </a:ln>
          </a:left>
          <a:right>
            <a:ln w="12700" cap="flat">
              <a:solidFill>
                <a:srgbClr val="332C20"/>
              </a:solidFill>
              <a:prstDash val="solid"/>
              <a:round/>
            </a:ln>
          </a:right>
          <a:top>
            <a:ln w="12700" cap="flat">
              <a:solidFill>
                <a:srgbClr val="332C20"/>
              </a:solidFill>
              <a:prstDash val="solid"/>
              <a:round/>
            </a:ln>
          </a:top>
          <a:bottom>
            <a:ln w="12700" cap="flat">
              <a:solidFill>
                <a:srgbClr val="332C20"/>
              </a:solidFill>
              <a:prstDash val="solid"/>
              <a:round/>
            </a:ln>
          </a:bottom>
          <a:insideH>
            <a:ln w="12700" cap="flat">
              <a:solidFill>
                <a:srgbClr val="332C20"/>
              </a:solidFill>
              <a:prstDash val="solid"/>
              <a:round/>
            </a:ln>
          </a:insideH>
          <a:insideV>
            <a:ln w="12700" cap="flat">
              <a:solidFill>
                <a:srgbClr val="332C20"/>
              </a:solidFill>
              <a:prstDash val="solid"/>
              <a:round/>
            </a:ln>
          </a:insideV>
        </a:tcBdr>
        <a:fill>
          <a:solidFill>
            <a:srgbClr val="CACBCC"/>
          </a:solidFill>
        </a:fill>
      </a:tcStyle>
    </a:wholeTbl>
    <a:band2H>
      <a:tcTxStyle b="def" i="def"/>
      <a:tcStyle>
        <a:tcBdr/>
        <a:fill>
          <a:solidFill>
            <a:srgbClr val="E6E7E7"/>
          </a:solidFill>
        </a:fill>
      </a:tcStyle>
    </a:band2H>
    <a:firstCol>
      <a:tcTxStyle b="on" i="off">
        <a:fontRef idx="minor">
          <a:srgbClr val="332C20"/>
        </a:fontRef>
        <a:srgbClr val="332C20"/>
      </a:tcTxStyle>
      <a:tcStyle>
        <a:tcBdr>
          <a:left>
            <a:ln w="12700" cap="flat">
              <a:solidFill>
                <a:srgbClr val="332C20"/>
              </a:solidFill>
              <a:prstDash val="solid"/>
              <a:round/>
            </a:ln>
          </a:left>
          <a:right>
            <a:ln w="12700" cap="flat">
              <a:solidFill>
                <a:srgbClr val="332C20"/>
              </a:solidFill>
              <a:prstDash val="solid"/>
              <a:round/>
            </a:ln>
          </a:right>
          <a:top>
            <a:ln w="12700" cap="flat">
              <a:solidFill>
                <a:srgbClr val="332C20"/>
              </a:solidFill>
              <a:prstDash val="solid"/>
              <a:round/>
            </a:ln>
          </a:top>
          <a:bottom>
            <a:ln w="12700" cap="flat">
              <a:solidFill>
                <a:srgbClr val="332C20"/>
              </a:solidFill>
              <a:prstDash val="solid"/>
              <a:round/>
            </a:ln>
          </a:bottom>
          <a:insideH>
            <a:ln w="12700" cap="flat">
              <a:solidFill>
                <a:srgbClr val="332C20"/>
              </a:solidFill>
              <a:prstDash val="solid"/>
              <a:round/>
            </a:ln>
          </a:insideH>
          <a:insideV>
            <a:ln w="12700" cap="flat">
              <a:solidFill>
                <a:srgbClr val="332C2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332C20"/>
        </a:fontRef>
        <a:srgbClr val="332C20"/>
      </a:tcTxStyle>
      <a:tcStyle>
        <a:tcBdr>
          <a:left>
            <a:ln w="12700" cap="flat">
              <a:solidFill>
                <a:srgbClr val="332C20"/>
              </a:solidFill>
              <a:prstDash val="solid"/>
              <a:round/>
            </a:ln>
          </a:left>
          <a:right>
            <a:ln w="12700" cap="flat">
              <a:solidFill>
                <a:srgbClr val="332C20"/>
              </a:solidFill>
              <a:prstDash val="solid"/>
              <a:round/>
            </a:ln>
          </a:right>
          <a:top>
            <a:ln w="38100" cap="flat">
              <a:solidFill>
                <a:srgbClr val="332C20"/>
              </a:solidFill>
              <a:prstDash val="solid"/>
              <a:round/>
            </a:ln>
          </a:top>
          <a:bottom>
            <a:ln w="12700" cap="flat">
              <a:solidFill>
                <a:srgbClr val="332C20"/>
              </a:solidFill>
              <a:prstDash val="solid"/>
              <a:round/>
            </a:ln>
          </a:bottom>
          <a:insideH>
            <a:ln w="12700" cap="flat">
              <a:solidFill>
                <a:srgbClr val="332C20"/>
              </a:solidFill>
              <a:prstDash val="solid"/>
              <a:round/>
            </a:ln>
          </a:insideH>
          <a:insideV>
            <a:ln w="12700" cap="flat">
              <a:solidFill>
                <a:srgbClr val="332C2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332C20"/>
        </a:fontRef>
        <a:srgbClr val="332C20"/>
      </a:tcTxStyle>
      <a:tcStyle>
        <a:tcBdr>
          <a:left>
            <a:ln w="12700" cap="flat">
              <a:solidFill>
                <a:srgbClr val="332C20"/>
              </a:solidFill>
              <a:prstDash val="solid"/>
              <a:round/>
            </a:ln>
          </a:left>
          <a:right>
            <a:ln w="12700" cap="flat">
              <a:solidFill>
                <a:srgbClr val="332C20"/>
              </a:solidFill>
              <a:prstDash val="solid"/>
              <a:round/>
            </a:ln>
          </a:right>
          <a:top>
            <a:ln w="12700" cap="flat">
              <a:solidFill>
                <a:srgbClr val="332C20"/>
              </a:solidFill>
              <a:prstDash val="solid"/>
              <a:round/>
            </a:ln>
          </a:top>
          <a:bottom>
            <a:ln w="38100" cap="flat">
              <a:solidFill>
                <a:srgbClr val="332C20"/>
              </a:solidFill>
              <a:prstDash val="solid"/>
              <a:round/>
            </a:ln>
          </a:bottom>
          <a:insideH>
            <a:ln w="12700" cap="flat">
              <a:solidFill>
                <a:srgbClr val="332C20"/>
              </a:solidFill>
              <a:prstDash val="solid"/>
              <a:round/>
            </a:ln>
          </a:insideH>
          <a:insideV>
            <a:ln w="12700" cap="flat">
              <a:solidFill>
                <a:srgbClr val="332C2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chemeClr val="accent1"/>
        </a:fontRef>
        <a:schemeClr val="accent1"/>
      </a:tcTxStyle>
      <a:tcStyle>
        <a:tcBdr>
          <a:left>
            <a:ln w="12700" cap="flat">
              <a:solidFill>
                <a:srgbClr val="332C20"/>
              </a:solidFill>
              <a:prstDash val="solid"/>
              <a:round/>
            </a:ln>
          </a:left>
          <a:right>
            <a:ln w="12700" cap="flat">
              <a:solidFill>
                <a:srgbClr val="332C20"/>
              </a:solidFill>
              <a:prstDash val="solid"/>
              <a:round/>
            </a:ln>
          </a:right>
          <a:top>
            <a:ln w="12700" cap="flat">
              <a:solidFill>
                <a:srgbClr val="332C20"/>
              </a:solidFill>
              <a:prstDash val="solid"/>
              <a:round/>
            </a:ln>
          </a:top>
          <a:bottom>
            <a:ln w="12700" cap="flat">
              <a:solidFill>
                <a:srgbClr val="332C20"/>
              </a:solidFill>
              <a:prstDash val="solid"/>
              <a:round/>
            </a:ln>
          </a:bottom>
          <a:insideH>
            <a:ln w="12700" cap="flat">
              <a:solidFill>
                <a:srgbClr val="332C20"/>
              </a:solidFill>
              <a:prstDash val="solid"/>
              <a:round/>
            </a:ln>
          </a:insideH>
          <a:insideV>
            <a:ln w="12700" cap="flat">
              <a:solidFill>
                <a:srgbClr val="332C20"/>
              </a:solidFill>
              <a:prstDash val="solid"/>
              <a:round/>
            </a:ln>
          </a:insideV>
        </a:tcBdr>
        <a:fill>
          <a:solidFill>
            <a:srgbClr val="D0D0D0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332C20"/>
        </a:fontRef>
        <a:srgbClr val="332C20"/>
      </a:tcTxStyle>
      <a:tcStyle>
        <a:tcBdr>
          <a:left>
            <a:ln w="12700" cap="flat">
              <a:solidFill>
                <a:srgbClr val="332C20"/>
              </a:solidFill>
              <a:prstDash val="solid"/>
              <a:round/>
            </a:ln>
          </a:left>
          <a:right>
            <a:ln w="12700" cap="flat">
              <a:solidFill>
                <a:srgbClr val="332C20"/>
              </a:solidFill>
              <a:prstDash val="solid"/>
              <a:round/>
            </a:ln>
          </a:right>
          <a:top>
            <a:ln w="12700" cap="flat">
              <a:solidFill>
                <a:srgbClr val="332C20"/>
              </a:solidFill>
              <a:prstDash val="solid"/>
              <a:round/>
            </a:ln>
          </a:top>
          <a:bottom>
            <a:ln w="12700" cap="flat">
              <a:solidFill>
                <a:srgbClr val="332C20"/>
              </a:solidFill>
              <a:prstDash val="solid"/>
              <a:round/>
            </a:ln>
          </a:bottom>
          <a:insideH>
            <a:ln w="12700" cap="flat">
              <a:solidFill>
                <a:srgbClr val="332C20"/>
              </a:solidFill>
              <a:prstDash val="solid"/>
              <a:round/>
            </a:ln>
          </a:insideH>
          <a:insideV>
            <a:ln w="12700" cap="flat">
              <a:solidFill>
                <a:srgbClr val="332C2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332C20"/>
        </a:fontRef>
        <a:srgbClr val="332C20"/>
      </a:tcTxStyle>
      <a:tcStyle>
        <a:tcBdr>
          <a:left>
            <a:ln w="12700" cap="flat">
              <a:solidFill>
                <a:srgbClr val="332C20"/>
              </a:solidFill>
              <a:prstDash val="solid"/>
              <a:round/>
            </a:ln>
          </a:left>
          <a:right>
            <a:ln w="12700" cap="flat">
              <a:solidFill>
                <a:srgbClr val="332C20"/>
              </a:solidFill>
              <a:prstDash val="solid"/>
              <a:round/>
            </a:ln>
          </a:right>
          <a:top>
            <a:ln w="38100" cap="flat">
              <a:solidFill>
                <a:srgbClr val="332C20"/>
              </a:solidFill>
              <a:prstDash val="solid"/>
              <a:round/>
            </a:ln>
          </a:top>
          <a:bottom>
            <a:ln w="12700" cap="flat">
              <a:solidFill>
                <a:srgbClr val="332C20"/>
              </a:solidFill>
              <a:prstDash val="solid"/>
              <a:round/>
            </a:ln>
          </a:bottom>
          <a:insideH>
            <a:ln w="12700" cap="flat">
              <a:solidFill>
                <a:srgbClr val="332C20"/>
              </a:solidFill>
              <a:prstDash val="solid"/>
              <a:round/>
            </a:ln>
          </a:insideH>
          <a:insideV>
            <a:ln w="12700" cap="flat">
              <a:solidFill>
                <a:srgbClr val="332C2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332C20"/>
        </a:fontRef>
        <a:srgbClr val="332C20"/>
      </a:tcTxStyle>
      <a:tcStyle>
        <a:tcBdr>
          <a:left>
            <a:ln w="12700" cap="flat">
              <a:solidFill>
                <a:srgbClr val="332C20"/>
              </a:solidFill>
              <a:prstDash val="solid"/>
              <a:round/>
            </a:ln>
          </a:left>
          <a:right>
            <a:ln w="12700" cap="flat">
              <a:solidFill>
                <a:srgbClr val="332C20"/>
              </a:solidFill>
              <a:prstDash val="solid"/>
              <a:round/>
            </a:ln>
          </a:right>
          <a:top>
            <a:ln w="12700" cap="flat">
              <a:solidFill>
                <a:srgbClr val="332C20"/>
              </a:solidFill>
              <a:prstDash val="solid"/>
              <a:round/>
            </a:ln>
          </a:top>
          <a:bottom>
            <a:ln w="38100" cap="flat">
              <a:solidFill>
                <a:srgbClr val="332C20"/>
              </a:solidFill>
              <a:prstDash val="solid"/>
              <a:round/>
            </a:ln>
          </a:bottom>
          <a:insideH>
            <a:ln w="12700" cap="flat">
              <a:solidFill>
                <a:srgbClr val="332C20"/>
              </a:solidFill>
              <a:prstDash val="solid"/>
              <a:round/>
            </a:ln>
          </a:insideH>
          <a:insideV>
            <a:ln w="12700" cap="flat">
              <a:solidFill>
                <a:srgbClr val="332C2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chemeClr val="accent1"/>
        </a:fontRef>
        <a:schemeClr val="accent1"/>
      </a:tcTxStyle>
      <a:tcStyle>
        <a:tcBdr>
          <a:left>
            <a:ln w="12700" cap="flat">
              <a:solidFill>
                <a:srgbClr val="332C20"/>
              </a:solidFill>
              <a:prstDash val="solid"/>
              <a:round/>
            </a:ln>
          </a:left>
          <a:right>
            <a:ln w="12700" cap="flat">
              <a:solidFill>
                <a:srgbClr val="332C20"/>
              </a:solidFill>
              <a:prstDash val="solid"/>
              <a:round/>
            </a:ln>
          </a:right>
          <a:top>
            <a:ln w="12700" cap="flat">
              <a:solidFill>
                <a:srgbClr val="332C20"/>
              </a:solidFill>
              <a:prstDash val="solid"/>
              <a:round/>
            </a:ln>
          </a:top>
          <a:bottom>
            <a:ln w="12700" cap="flat">
              <a:solidFill>
                <a:srgbClr val="332C20"/>
              </a:solidFill>
              <a:prstDash val="solid"/>
              <a:round/>
            </a:ln>
          </a:bottom>
          <a:insideH>
            <a:ln w="12700" cap="flat">
              <a:solidFill>
                <a:srgbClr val="332C20"/>
              </a:solidFill>
              <a:prstDash val="solid"/>
              <a:round/>
            </a:ln>
          </a:insideH>
          <a:insideV>
            <a:ln w="12700" cap="flat">
              <a:solidFill>
                <a:srgbClr val="332C20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332C20"/>
        </a:fontRef>
        <a:srgbClr val="332C20"/>
      </a:tcTxStyle>
      <a:tcStyle>
        <a:tcBdr>
          <a:left>
            <a:ln w="12700" cap="flat">
              <a:solidFill>
                <a:srgbClr val="332C20"/>
              </a:solidFill>
              <a:prstDash val="solid"/>
              <a:round/>
            </a:ln>
          </a:left>
          <a:right>
            <a:ln w="12700" cap="flat">
              <a:solidFill>
                <a:srgbClr val="332C20"/>
              </a:solidFill>
              <a:prstDash val="solid"/>
              <a:round/>
            </a:ln>
          </a:right>
          <a:top>
            <a:ln w="12700" cap="flat">
              <a:solidFill>
                <a:srgbClr val="332C20"/>
              </a:solidFill>
              <a:prstDash val="solid"/>
              <a:round/>
            </a:ln>
          </a:top>
          <a:bottom>
            <a:ln w="12700" cap="flat">
              <a:solidFill>
                <a:srgbClr val="332C20"/>
              </a:solidFill>
              <a:prstDash val="solid"/>
              <a:round/>
            </a:ln>
          </a:bottom>
          <a:insideH>
            <a:ln w="12700" cap="flat">
              <a:solidFill>
                <a:srgbClr val="332C20"/>
              </a:solidFill>
              <a:prstDash val="solid"/>
              <a:round/>
            </a:ln>
          </a:insideH>
          <a:insideV>
            <a:ln w="12700" cap="flat">
              <a:solidFill>
                <a:srgbClr val="332C2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332C20"/>
        </a:fontRef>
        <a:srgbClr val="332C20"/>
      </a:tcTxStyle>
      <a:tcStyle>
        <a:tcBdr>
          <a:left>
            <a:ln w="12700" cap="flat">
              <a:solidFill>
                <a:srgbClr val="332C20"/>
              </a:solidFill>
              <a:prstDash val="solid"/>
              <a:round/>
            </a:ln>
          </a:left>
          <a:right>
            <a:ln w="12700" cap="flat">
              <a:solidFill>
                <a:srgbClr val="332C20"/>
              </a:solidFill>
              <a:prstDash val="solid"/>
              <a:round/>
            </a:ln>
          </a:right>
          <a:top>
            <a:ln w="38100" cap="flat">
              <a:solidFill>
                <a:srgbClr val="332C20"/>
              </a:solidFill>
              <a:prstDash val="solid"/>
              <a:round/>
            </a:ln>
          </a:top>
          <a:bottom>
            <a:ln w="12700" cap="flat">
              <a:solidFill>
                <a:srgbClr val="332C20"/>
              </a:solidFill>
              <a:prstDash val="solid"/>
              <a:round/>
            </a:ln>
          </a:bottom>
          <a:insideH>
            <a:ln w="12700" cap="flat">
              <a:solidFill>
                <a:srgbClr val="332C20"/>
              </a:solidFill>
              <a:prstDash val="solid"/>
              <a:round/>
            </a:ln>
          </a:insideH>
          <a:insideV>
            <a:ln w="12700" cap="flat">
              <a:solidFill>
                <a:srgbClr val="332C2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332C20"/>
        </a:fontRef>
        <a:srgbClr val="332C20"/>
      </a:tcTxStyle>
      <a:tcStyle>
        <a:tcBdr>
          <a:left>
            <a:ln w="12700" cap="flat">
              <a:solidFill>
                <a:srgbClr val="332C20"/>
              </a:solidFill>
              <a:prstDash val="solid"/>
              <a:round/>
            </a:ln>
          </a:left>
          <a:right>
            <a:ln w="12700" cap="flat">
              <a:solidFill>
                <a:srgbClr val="332C20"/>
              </a:solidFill>
              <a:prstDash val="solid"/>
              <a:round/>
            </a:ln>
          </a:right>
          <a:top>
            <a:ln w="12700" cap="flat">
              <a:solidFill>
                <a:srgbClr val="332C20"/>
              </a:solidFill>
              <a:prstDash val="solid"/>
              <a:round/>
            </a:ln>
          </a:top>
          <a:bottom>
            <a:ln w="38100" cap="flat">
              <a:solidFill>
                <a:srgbClr val="332C20"/>
              </a:solidFill>
              <a:prstDash val="solid"/>
              <a:round/>
            </a:ln>
          </a:bottom>
          <a:insideH>
            <a:ln w="12700" cap="flat">
              <a:solidFill>
                <a:srgbClr val="332C20"/>
              </a:solidFill>
              <a:prstDash val="solid"/>
              <a:round/>
            </a:ln>
          </a:insideH>
          <a:insideV>
            <a:ln w="12700" cap="flat">
              <a:solidFill>
                <a:srgbClr val="332C2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chemeClr val="accent1"/>
        </a:fontRef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7E7"/>
          </a:solidFill>
        </a:fill>
      </a:tcStyle>
    </a:wholeTbl>
    <a:band2H>
      <a:tcTxStyle b="def" i="def"/>
      <a:tcStyle>
        <a:tcBdr/>
        <a:fill>
          <a:solidFill>
            <a:srgbClr val="332C20"/>
          </a:solidFill>
        </a:fill>
      </a:tcStyle>
    </a:band2H>
    <a:firstCol>
      <a:tcTxStyle b="on" i="off">
        <a:fontRef idx="minor">
          <a:srgbClr val="332C20"/>
        </a:fontRef>
        <a:srgbClr val="332C2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chemeClr val="accent1"/>
        </a:fontRef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2C20"/>
          </a:solidFill>
        </a:fill>
      </a:tcStyle>
    </a:lastRow>
    <a:firstRow>
      <a:tcTxStyle b="on" i="off">
        <a:fontRef idx="minor">
          <a:srgbClr val="332C20"/>
        </a:fontRef>
        <a:srgbClr val="332C2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chemeClr val="accent1"/>
        </a:fontRef>
        <a:schemeClr val="accent1"/>
      </a:tcTxStyle>
      <a:tcStyle>
        <a:tcBdr>
          <a:left>
            <a:ln w="12700" cap="flat">
              <a:solidFill>
                <a:srgbClr val="332C20"/>
              </a:solidFill>
              <a:prstDash val="solid"/>
              <a:round/>
            </a:ln>
          </a:left>
          <a:right>
            <a:ln w="12700" cap="flat">
              <a:solidFill>
                <a:srgbClr val="332C20"/>
              </a:solidFill>
              <a:prstDash val="solid"/>
              <a:round/>
            </a:ln>
          </a:right>
          <a:top>
            <a:ln w="12700" cap="flat">
              <a:solidFill>
                <a:srgbClr val="332C20"/>
              </a:solidFill>
              <a:prstDash val="solid"/>
              <a:round/>
            </a:ln>
          </a:top>
          <a:bottom>
            <a:ln w="12700" cap="flat">
              <a:solidFill>
                <a:srgbClr val="332C20"/>
              </a:solidFill>
              <a:prstDash val="solid"/>
              <a:round/>
            </a:ln>
          </a:bottom>
          <a:insideH>
            <a:ln w="12700" cap="flat">
              <a:solidFill>
                <a:srgbClr val="332C20"/>
              </a:solidFill>
              <a:prstDash val="solid"/>
              <a:round/>
            </a:ln>
          </a:insideH>
          <a:insideV>
            <a:ln w="12700" cap="flat">
              <a:solidFill>
                <a:srgbClr val="332C20"/>
              </a:solidFill>
              <a:prstDash val="solid"/>
              <a:round/>
            </a:ln>
          </a:insideV>
        </a:tcBdr>
        <a:fill>
          <a:solidFill>
            <a:srgbClr val="CACBCC"/>
          </a:solidFill>
        </a:fill>
      </a:tcStyle>
    </a:wholeTbl>
    <a:band2H>
      <a:tcTxStyle b="def" i="def"/>
      <a:tcStyle>
        <a:tcBdr/>
        <a:fill>
          <a:solidFill>
            <a:srgbClr val="E6E7E7"/>
          </a:solidFill>
        </a:fill>
      </a:tcStyle>
    </a:band2H>
    <a:firstCol>
      <a:tcTxStyle b="on" i="off">
        <a:fontRef idx="minor">
          <a:srgbClr val="332C20"/>
        </a:fontRef>
        <a:srgbClr val="332C20"/>
      </a:tcTxStyle>
      <a:tcStyle>
        <a:tcBdr>
          <a:left>
            <a:ln w="12700" cap="flat">
              <a:solidFill>
                <a:srgbClr val="332C20"/>
              </a:solidFill>
              <a:prstDash val="solid"/>
              <a:round/>
            </a:ln>
          </a:left>
          <a:right>
            <a:ln w="12700" cap="flat">
              <a:solidFill>
                <a:srgbClr val="332C20"/>
              </a:solidFill>
              <a:prstDash val="solid"/>
              <a:round/>
            </a:ln>
          </a:right>
          <a:top>
            <a:ln w="12700" cap="flat">
              <a:solidFill>
                <a:srgbClr val="332C20"/>
              </a:solidFill>
              <a:prstDash val="solid"/>
              <a:round/>
            </a:ln>
          </a:top>
          <a:bottom>
            <a:ln w="12700" cap="flat">
              <a:solidFill>
                <a:srgbClr val="332C20"/>
              </a:solidFill>
              <a:prstDash val="solid"/>
              <a:round/>
            </a:ln>
          </a:bottom>
          <a:insideH>
            <a:ln w="12700" cap="flat">
              <a:solidFill>
                <a:srgbClr val="332C20"/>
              </a:solidFill>
              <a:prstDash val="solid"/>
              <a:round/>
            </a:ln>
          </a:insideH>
          <a:insideV>
            <a:ln w="12700" cap="flat">
              <a:solidFill>
                <a:srgbClr val="332C2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332C20"/>
        </a:fontRef>
        <a:srgbClr val="332C20"/>
      </a:tcTxStyle>
      <a:tcStyle>
        <a:tcBdr>
          <a:left>
            <a:ln w="12700" cap="flat">
              <a:solidFill>
                <a:srgbClr val="332C20"/>
              </a:solidFill>
              <a:prstDash val="solid"/>
              <a:round/>
            </a:ln>
          </a:left>
          <a:right>
            <a:ln w="12700" cap="flat">
              <a:solidFill>
                <a:srgbClr val="332C20"/>
              </a:solidFill>
              <a:prstDash val="solid"/>
              <a:round/>
            </a:ln>
          </a:right>
          <a:top>
            <a:ln w="38100" cap="flat">
              <a:solidFill>
                <a:srgbClr val="332C20"/>
              </a:solidFill>
              <a:prstDash val="solid"/>
              <a:round/>
            </a:ln>
          </a:top>
          <a:bottom>
            <a:ln w="12700" cap="flat">
              <a:solidFill>
                <a:srgbClr val="332C20"/>
              </a:solidFill>
              <a:prstDash val="solid"/>
              <a:round/>
            </a:ln>
          </a:bottom>
          <a:insideH>
            <a:ln w="12700" cap="flat">
              <a:solidFill>
                <a:srgbClr val="332C20"/>
              </a:solidFill>
              <a:prstDash val="solid"/>
              <a:round/>
            </a:ln>
          </a:insideH>
          <a:insideV>
            <a:ln w="12700" cap="flat">
              <a:solidFill>
                <a:srgbClr val="332C2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332C20"/>
        </a:fontRef>
        <a:srgbClr val="332C20"/>
      </a:tcTxStyle>
      <a:tcStyle>
        <a:tcBdr>
          <a:left>
            <a:ln w="12700" cap="flat">
              <a:solidFill>
                <a:srgbClr val="332C20"/>
              </a:solidFill>
              <a:prstDash val="solid"/>
              <a:round/>
            </a:ln>
          </a:left>
          <a:right>
            <a:ln w="12700" cap="flat">
              <a:solidFill>
                <a:srgbClr val="332C20"/>
              </a:solidFill>
              <a:prstDash val="solid"/>
              <a:round/>
            </a:ln>
          </a:right>
          <a:top>
            <a:ln w="12700" cap="flat">
              <a:solidFill>
                <a:srgbClr val="332C20"/>
              </a:solidFill>
              <a:prstDash val="solid"/>
              <a:round/>
            </a:ln>
          </a:top>
          <a:bottom>
            <a:ln w="38100" cap="flat">
              <a:solidFill>
                <a:srgbClr val="332C20"/>
              </a:solidFill>
              <a:prstDash val="solid"/>
              <a:round/>
            </a:ln>
          </a:bottom>
          <a:insideH>
            <a:ln w="12700" cap="flat">
              <a:solidFill>
                <a:srgbClr val="332C20"/>
              </a:solidFill>
              <a:prstDash val="solid"/>
              <a:round/>
            </a:ln>
          </a:insideH>
          <a:insideV>
            <a:ln w="12700" cap="flat">
              <a:solidFill>
                <a:srgbClr val="332C2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solidFill>
            <a:schemeClr val="accent1">
              <a:alpha val="20000"/>
            </a:schemeClr>
          </a:solidFill>
        </a:fill>
      </a:tcStyle>
    </a:firstCol>
    <a:lastRow>
      <a:tcTxStyle b="on" i="off">
        <a:fontRef idx="min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50800" cap="flat">
              <a:solidFill>
                <a:schemeClr val="accent1"/>
              </a:solidFill>
              <a:prstDash val="solid"/>
              <a:round/>
            </a:ln>
          </a:top>
          <a:bottom>
            <a:ln w="127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chemeClr val="accent1"/>
        </a:fontRef>
        <a:schemeClr val="accent1"/>
      </a:tcTxStyle>
      <a:tcStyle>
        <a:tcBdr>
          <a:left>
            <a:ln w="12700" cap="flat">
              <a:solidFill>
                <a:schemeClr val="accent1"/>
              </a:solidFill>
              <a:prstDash val="solid"/>
              <a:round/>
            </a:ln>
          </a:left>
          <a:right>
            <a:ln w="12700" cap="flat">
              <a:solidFill>
                <a:schemeClr val="accent1"/>
              </a:solidFill>
              <a:prstDash val="solid"/>
              <a:round/>
            </a:ln>
          </a:right>
          <a:top>
            <a:ln w="12700" cap="flat">
              <a:solidFill>
                <a:schemeClr val="accent1"/>
              </a:solidFill>
              <a:prstDash val="solid"/>
              <a:round/>
            </a:ln>
          </a:top>
          <a:bottom>
            <a:ln w="25400" cap="flat">
              <a:solidFill>
                <a:schemeClr val="accent1"/>
              </a:solidFill>
              <a:prstDash val="solid"/>
              <a:round/>
            </a:ln>
          </a:bottom>
          <a:insideH>
            <a:ln w="12700" cap="flat">
              <a:solidFill>
                <a:schemeClr val="accent1"/>
              </a:solidFill>
              <a:prstDash val="solid"/>
              <a:round/>
            </a:ln>
          </a:insideH>
          <a:insideV>
            <a:ln w="12700" cap="flat">
              <a:solidFill>
                <a:schemeClr val="accent1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comments" Target="comments/comment1.xml"/><Relationship Id="rId51" Type="http://schemas.openxmlformats.org/officeDocument/2006/relationships/slide" Target="slides/slide43.xml"/><Relationship Id="rId52" Type="http://schemas.openxmlformats.org/officeDocument/2006/relationships/comments" Target="comments/comment2.xml"/><Relationship Id="rId53" Type="http://schemas.openxmlformats.org/officeDocument/2006/relationships/slide" Target="slides/slide44.xml"/><Relationship Id="rId54" Type="http://schemas.openxmlformats.org/officeDocument/2006/relationships/slide" Target="slides/slide45.xml"/><Relationship Id="rId55" Type="http://schemas.openxmlformats.org/officeDocument/2006/relationships/slide" Target="slides/slide46.xml"/><Relationship Id="rId56" Type="http://schemas.openxmlformats.org/officeDocument/2006/relationships/slide" Target="slides/slide47.xml"/><Relationship Id="rId57" Type="http://schemas.openxmlformats.org/officeDocument/2006/relationships/slide" Target="slides/slide48.xml"/><Relationship Id="rId58" Type="http://schemas.openxmlformats.org/officeDocument/2006/relationships/slide" Target="slides/slide49.xml"/><Relationship Id="rId59" Type="http://schemas.openxmlformats.org/officeDocument/2006/relationships/slide" Target="slides/slide50.xml"/><Relationship Id="rId60" Type="http://schemas.openxmlformats.org/officeDocument/2006/relationships/slide" Target="slides/slide51.xml"/><Relationship Id="rId61" Type="http://schemas.openxmlformats.org/officeDocument/2006/relationships/slide" Target="slides/slide52.xml"/><Relationship Id="rId62" Type="http://schemas.openxmlformats.org/officeDocument/2006/relationships/slide" Target="slides/slide53.xml"/><Relationship Id="rId63" Type="http://schemas.openxmlformats.org/officeDocument/2006/relationships/slide" Target="slides/slide54.xml"/><Relationship Id="rId64" Type="http://schemas.openxmlformats.org/officeDocument/2006/relationships/slide" Target="slides/slide55.xml"/><Relationship Id="rId65" Type="http://schemas.openxmlformats.org/officeDocument/2006/relationships/slide" Target="slides/slide56.xml"/><Relationship Id="rId66" Type="http://schemas.openxmlformats.org/officeDocument/2006/relationships/slide" Target="slides/slide57.xml"/><Relationship Id="rId67" Type="http://schemas.openxmlformats.org/officeDocument/2006/relationships/slide" Target="slides/slide58.xml"/></Relationships>
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0-10-10T21:20:23.527" idx="1">
    <p:pos x="6493" y="-219"/>
    <p:text>https://stats.stackexchange.com/questions/205506/why-do-we-use-the-mean-field-approximation-for-variational-bayes https://www.cs.colorado.edu/~jbg/teaching/CSCI_5622/19a.pdf
</p:text>
    <p:extLst>
      <p:ext uri="{C676402C-5697-4E1C-873F-D02D1690AC5C}">
        <p15:threadingInfo xmlns:p15="http://schemas.microsoft.com/office/powerpoint/2012/main" timeZoneBias="24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m authorId="0" dt="2020-10-10T21:20:23.527" idx="2">
    <p:pos x="6020" y="14"/>
    <p:text>https://stats.stackexchange.com/questions/205506/why-do-we-use-the-mean-field-approximation-for-variational-bayes https://www.cs.colorado.edu/~jbg/teaching/CSCI_5622/19a.pdf
</p:text>
    <p:extLst>
      <p:ext uri="{C676402C-5697-4E1C-873F-D02D1690AC5C}">
        <p15:threadingInfo xmlns:p15="http://schemas.microsoft.com/office/powerpoint/2012/main" timeZoneBias="240"/>
      </p:ext>
    </p:extLst>
  </p:cm>
</p:cmLst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" name="Shape 7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1200">
        <a:solidFill>
          <a:schemeClr val="accent1"/>
        </a:solidFill>
        <a:latin typeface="+mn-lt"/>
        <a:ea typeface="+mn-ea"/>
        <a:cs typeface="+mn-cs"/>
        <a:sym typeface="Trebuchet MS"/>
      </a:defRPr>
    </a:lvl1pPr>
    <a:lvl2pPr indent="228600" defTabSz="457200" latinLnBrk="0">
      <a:defRPr sz="1200">
        <a:solidFill>
          <a:schemeClr val="accent1"/>
        </a:solidFill>
        <a:latin typeface="+mn-lt"/>
        <a:ea typeface="+mn-ea"/>
        <a:cs typeface="+mn-cs"/>
        <a:sym typeface="Trebuchet MS"/>
      </a:defRPr>
    </a:lvl2pPr>
    <a:lvl3pPr indent="457200" defTabSz="457200" latinLnBrk="0">
      <a:defRPr sz="1200">
        <a:solidFill>
          <a:schemeClr val="accent1"/>
        </a:solidFill>
        <a:latin typeface="+mn-lt"/>
        <a:ea typeface="+mn-ea"/>
        <a:cs typeface="+mn-cs"/>
        <a:sym typeface="Trebuchet MS"/>
      </a:defRPr>
    </a:lvl3pPr>
    <a:lvl4pPr indent="685800" defTabSz="457200" latinLnBrk="0">
      <a:defRPr sz="1200">
        <a:solidFill>
          <a:schemeClr val="accent1"/>
        </a:solidFill>
        <a:latin typeface="+mn-lt"/>
        <a:ea typeface="+mn-ea"/>
        <a:cs typeface="+mn-cs"/>
        <a:sym typeface="Trebuchet MS"/>
      </a:defRPr>
    </a:lvl4pPr>
    <a:lvl5pPr indent="914400" defTabSz="457200" latinLnBrk="0">
      <a:defRPr sz="1200">
        <a:solidFill>
          <a:schemeClr val="accent1"/>
        </a:solidFill>
        <a:latin typeface="+mn-lt"/>
        <a:ea typeface="+mn-ea"/>
        <a:cs typeface="+mn-cs"/>
        <a:sym typeface="Trebuchet MS"/>
      </a:defRPr>
    </a:lvl5pPr>
    <a:lvl6pPr indent="1143000" defTabSz="457200" latinLnBrk="0">
      <a:defRPr sz="1200">
        <a:solidFill>
          <a:schemeClr val="accent1"/>
        </a:solidFill>
        <a:latin typeface="+mn-lt"/>
        <a:ea typeface="+mn-ea"/>
        <a:cs typeface="+mn-cs"/>
        <a:sym typeface="Trebuchet MS"/>
      </a:defRPr>
    </a:lvl6pPr>
    <a:lvl7pPr indent="1371600" defTabSz="457200" latinLnBrk="0">
      <a:defRPr sz="1200">
        <a:solidFill>
          <a:schemeClr val="accent1"/>
        </a:solidFill>
        <a:latin typeface="+mn-lt"/>
        <a:ea typeface="+mn-ea"/>
        <a:cs typeface="+mn-cs"/>
        <a:sym typeface="Trebuchet MS"/>
      </a:defRPr>
    </a:lvl7pPr>
    <a:lvl8pPr indent="1600200" defTabSz="457200" latinLnBrk="0">
      <a:defRPr sz="1200">
        <a:solidFill>
          <a:schemeClr val="accent1"/>
        </a:solidFill>
        <a:latin typeface="+mn-lt"/>
        <a:ea typeface="+mn-ea"/>
        <a:cs typeface="+mn-cs"/>
        <a:sym typeface="Trebuchet MS"/>
      </a:defRPr>
    </a:lvl8pPr>
    <a:lvl9pPr indent="1828800" defTabSz="457200" latinLnBrk="0">
      <a:defRPr sz="1200">
        <a:solidFill>
          <a:schemeClr val="accent1"/>
        </a:solidFill>
        <a:latin typeface="+mn-lt"/>
        <a:ea typeface="+mn-ea"/>
        <a:cs typeface="+mn-cs"/>
        <a:sym typeface="Trebuchet MS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/Relationships>
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</Relationships>
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</Relationships>
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</Relationships>
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6.xml"/><Relationship Id="rId2" Type="http://schemas.openxmlformats.org/officeDocument/2006/relationships/notesMaster" Target="../notesMasters/notesMaster1.xml"/></Relationships>
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9.xml"/><Relationship Id="rId2" Type="http://schemas.openxmlformats.org/officeDocument/2006/relationships/notesMaster" Target="../notesMasters/notesMaster1.xml"/></Relationships>
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40.xml"/><Relationship Id="rId2" Type="http://schemas.openxmlformats.org/officeDocument/2006/relationships/notesMaster" Target="../notesMasters/notesMaster1.xml"/></Relationships>
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41.xml"/><Relationship Id="rId2" Type="http://schemas.openxmlformats.org/officeDocument/2006/relationships/notesMaster" Target="../notesMasters/notesMaster1.xml"/></Relationships>
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_rels/notesSlide36.xml.rels><?xml version="1.0" encoding="UTF-8"?>
<Relationships xmlns="http://schemas.openxmlformats.org/package/2006/relationships"><Relationship Id="rId1" Type="http://schemas.openxmlformats.org/officeDocument/2006/relationships/slide" Target="../slides/slide58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8" name="Shape 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700"/>
            </a:lvl1pPr>
          </a:lstStyle>
          <a:p>
            <a:pPr/>
            <a:r>
              <a:t>In this lecture, we will be talking about probabilistic ranking models, which is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9" name="Shape 21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4" name="Shape 23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8" name="Shape 2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6" name="Shape 2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5" name="Shape 27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5" name="Shape 2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5" name="Shape 30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2" name="Shape 3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0" name="Shape 35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57" name="Shape 3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4" name="Shape 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For the simplest method for learning to rank, we can simply leverage a binary classification or a regression algorithm, where in classification, we retrieve the documents where the predicted label is 1, and in regression, we rank the documents based on their predicted score. 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Next we talked about two learning to rank algorithms, i.e., MART and RankNet. 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5" name="Shape 3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7" name="Shape 4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74" name="Shape 4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3" name="Shape 4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Shape 49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0" name="Shape 50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08" name="Shape 5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Shape 5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16" name="Shape 5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Shape 5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6" name="Shape 5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700"/>
            </a:lvl1pPr>
          </a:lstStyle>
          <a:p>
            <a:pPr/>
            <a:r>
              <a:t>In this lecture, we will be talking about probabilistic ranking models, which is 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2" name="Shape 5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57" name="Shape 5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4" name="Shape 1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800"/>
            </a:pPr>
            <a:r>
              <a:t>For the simplest method for learning to rank, we can simply leverage a binary classification or a regression algorithm, where in classification, we retrieve the documents where the predicted label is 1, and in regression, we rank the documents based on their predicted score. </a:t>
            </a:r>
          </a:p>
          <a:p>
            <a:pPr>
              <a:defRPr sz="1800"/>
            </a:pPr>
          </a:p>
          <a:p>
            <a:pPr>
              <a:defRPr sz="1800"/>
            </a:pPr>
            <a:r>
              <a:t>Next we talked about two learning to rank algorithms, i.e., MART and RankNet.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74" name="Shape 5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700"/>
            </a:pPr>
            <a:r>
              <a:t>Next let’s review the Bayes’ rules. The chain rule says the join probability of two event A and B to happen is equal to the…</a:t>
            </a:r>
          </a:p>
          <a:p>
            <a:pPr>
              <a:defRPr sz="1700"/>
            </a:pPr>
          </a:p>
          <a:p>
            <a:pPr>
              <a:defRPr sz="1700"/>
            </a:pPr>
            <a:r>
              <a:t>If we divide both side by P(B), we can get the Bayes rule. The bases rule says the conditional probability …</a:t>
            </a:r>
          </a:p>
          <a:p>
            <a:pPr>
              <a:defRPr sz="1700"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Shape 6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16" name="Shape 6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Shape 64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5" name="Shape 64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3" name="Shape 65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Shape 65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9" name="Shape 65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Shape 7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72" name="Shape 7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describes the desired change of scores for the pair of documents di and dj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81" name="Shape 7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1800"/>
            </a:lvl1pPr>
          </a:lstStyle>
          <a:p>
            <a:pPr/>
            <a:r>
              <a:t>describes the desired change of scores for the pair of documents di and dj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2" name="Shape 1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1" name="Shape 1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2" name="Shape 18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9" name="Shape 20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use Google playstore data as the data source, so we collect these data, we clean it, we split the sentence, and we build a filtering algorithm to select the high quality sentence</a:t>
            </a:r>
          </a:p>
          <a:p>
            <a:pPr/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1339" y="5965187"/>
            <a:ext cx="2370620" cy="411482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lide Number"/>
          <p:cNvSpPr txBox="1"/>
          <p:nvPr>
            <p:ph type="sldNum" sz="quarter" idx="2"/>
          </p:nvPr>
        </p:nvSpPr>
        <p:spPr>
          <a:xfrm>
            <a:off x="8473620" y="6221731"/>
            <a:ext cx="263980" cy="269239"/>
          </a:xfrm>
          <a:prstGeom prst="rect">
            <a:avLst/>
          </a:prstGeom>
        </p:spPr>
        <p:txBody>
          <a:bodyPr lIns="45718" tIns="45718" rIns="45718" bIns="45718"/>
          <a:lstStyle>
            <a:lvl1pPr defTabSz="457200">
              <a:defRPr>
                <a:solidFill>
                  <a:schemeClr val="accent1"/>
                </a:solidFill>
                <a:latin typeface="+mn-lt"/>
                <a:ea typeface="+mn-ea"/>
                <a:cs typeface="+mn-c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Slide 1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Text"/>
          <p:cNvSpPr txBox="1"/>
          <p:nvPr>
            <p:ph type="title"/>
          </p:nvPr>
        </p:nvSpPr>
        <p:spPr>
          <a:xfrm>
            <a:off x="609600" y="92074"/>
            <a:ext cx="10972800" cy="1508126"/>
          </a:xfrm>
          <a:prstGeom prst="rect">
            <a:avLst/>
          </a:prstGeom>
        </p:spPr>
        <p:txBody>
          <a:bodyPr lIns="45718" tIns="45718" rIns="45718" bIns="45718"/>
          <a:lstStyle>
            <a:lvl1pPr defTabSz="457200">
              <a:defRPr sz="4400">
                <a:solidFill>
                  <a:schemeClr val="accent1"/>
                </a:solidFill>
                <a:latin typeface="Garamond"/>
                <a:ea typeface="Garamond"/>
                <a:cs typeface="Garamond"/>
                <a:sym typeface="Garamond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0" name="Body Level One…"/>
          <p:cNvSpPr txBox="1"/>
          <p:nvPr>
            <p:ph type="body" idx="1"/>
          </p:nvPr>
        </p:nvSpPr>
        <p:spPr>
          <a:xfrm>
            <a:off x="609600" y="1600200"/>
            <a:ext cx="10837090" cy="3563755"/>
          </a:xfrm>
          <a:prstGeom prst="rect">
            <a:avLst/>
          </a:prstGeom>
        </p:spPr>
        <p:txBody>
          <a:bodyPr lIns="45718" tIns="45718" rIns="45718" bIns="45718"/>
          <a:lstStyle>
            <a:lvl1pPr marL="342900" indent="-342900" defTabSz="457200">
              <a:spcBef>
                <a:spcPts val="700"/>
              </a:spcBef>
              <a:defRPr sz="3200">
                <a:solidFill>
                  <a:schemeClr val="accent1"/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marL="783771" indent="-326571" defTabSz="457200">
              <a:spcBef>
                <a:spcPts val="700"/>
              </a:spcBef>
              <a:defRPr sz="3200">
                <a:solidFill>
                  <a:schemeClr val="accent1"/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marL="1219200" indent="-304800" defTabSz="457200">
              <a:spcBef>
                <a:spcPts val="700"/>
              </a:spcBef>
              <a:defRPr sz="3200">
                <a:solidFill>
                  <a:schemeClr val="accent1"/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marL="1737360" indent="-365760" defTabSz="457200">
              <a:spcBef>
                <a:spcPts val="700"/>
              </a:spcBef>
              <a:defRPr sz="3200">
                <a:solidFill>
                  <a:schemeClr val="accent1"/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marL="2194560" indent="-365760" defTabSz="457200">
              <a:spcBef>
                <a:spcPts val="700"/>
              </a:spcBef>
              <a:defRPr sz="3200">
                <a:solidFill>
                  <a:schemeClr val="accent1"/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xfrm>
            <a:off x="11356715" y="6081717"/>
            <a:ext cx="372029" cy="358139"/>
          </a:xfrm>
          <a:prstGeom prst="rect">
            <a:avLst/>
          </a:prstGeom>
        </p:spPr>
        <p:txBody>
          <a:bodyPr lIns="45718" tIns="45718" rIns="45718" bIns="45718"/>
          <a:lstStyle>
            <a:lvl1pPr defTabSz="457200">
              <a:defRPr b="1" sz="1800">
                <a:solidFill>
                  <a:srgbClr val="FFFFFF"/>
                </a:solidFill>
                <a:latin typeface="+mn-lt"/>
                <a:ea typeface="+mn-ea"/>
                <a:cs typeface="+mn-c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lide Number"/>
          <p:cNvSpPr txBox="1"/>
          <p:nvPr>
            <p:ph type="sldNum" sz="quarter" idx="2"/>
          </p:nvPr>
        </p:nvSpPr>
        <p:spPr>
          <a:xfrm>
            <a:off x="10787345" y="6049983"/>
            <a:ext cx="366662" cy="355227"/>
          </a:xfrm>
          <a:prstGeom prst="rect">
            <a:avLst/>
          </a:prstGeom>
        </p:spPr>
        <p:txBody>
          <a:bodyPr lIns="35717" tIns="35717" rIns="35717" bIns="35717" anchor="t"/>
          <a:lstStyle>
            <a:lvl1pPr algn="ctr" defTabSz="410764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/>
          <p:nvPr>
            <p:ph type="title"/>
          </p:nvPr>
        </p:nvSpPr>
        <p:spPr>
          <a:xfrm>
            <a:off x="2193725" y="178592"/>
            <a:ext cx="7804549" cy="1518050"/>
          </a:xfrm>
          <a:prstGeom prst="rect">
            <a:avLst/>
          </a:prstGeom>
        </p:spPr>
        <p:txBody>
          <a:bodyPr lIns="35717" tIns="35717" rIns="35717" bIns="35717"/>
          <a:lstStyle>
            <a:lvl1pPr defTabSz="410764">
              <a:defRPr sz="5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5987999" y="6536531"/>
            <a:ext cx="211239" cy="207821"/>
          </a:xfrm>
          <a:prstGeom prst="rect">
            <a:avLst/>
          </a:prstGeom>
        </p:spPr>
        <p:txBody>
          <a:bodyPr lIns="35717" tIns="35717" rIns="35717" bIns="35717" anchor="t"/>
          <a:lstStyle>
            <a:lvl1pPr algn="ctr" defTabSz="410764">
              <a:defRPr sz="9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/ 55"/>
          <p:cNvSpPr txBox="1"/>
          <p:nvPr/>
        </p:nvSpPr>
        <p:spPr>
          <a:xfrm>
            <a:off x="11086227" y="6033839"/>
            <a:ext cx="527803" cy="375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/ 55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10787345" y="6049983"/>
            <a:ext cx="366662" cy="355227"/>
          </a:xfrm>
          <a:prstGeom prst="rect">
            <a:avLst/>
          </a:prstGeom>
        </p:spPr>
        <p:txBody>
          <a:bodyPr lIns="35717" tIns="35717" rIns="35717" bIns="35717" anchor="t"/>
          <a:lstStyle>
            <a:lvl1pPr algn="ctr" defTabSz="410764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le Text"/>
          <p:cNvSpPr txBox="1"/>
          <p:nvPr>
            <p:ph type="title"/>
          </p:nvPr>
        </p:nvSpPr>
        <p:spPr>
          <a:xfrm>
            <a:off x="914399" y="609599"/>
            <a:ext cx="10363201" cy="1143001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1" name="Body Level One…"/>
          <p:cNvSpPr txBox="1"/>
          <p:nvPr>
            <p:ph type="body" sz="half" idx="1"/>
          </p:nvPr>
        </p:nvSpPr>
        <p:spPr>
          <a:xfrm>
            <a:off x="914399" y="1981200"/>
            <a:ext cx="5080001" cy="41148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Text"/>
          <p:cNvSpPr txBox="1"/>
          <p:nvPr>
            <p:ph type="title"/>
          </p:nvPr>
        </p:nvSpPr>
        <p:spPr>
          <a:xfrm>
            <a:off x="-38101" y="-1"/>
            <a:ext cx="12192001" cy="990601"/>
          </a:xfrm>
          <a:prstGeom prst="rect">
            <a:avLst/>
          </a:prstGeom>
        </p:spPr>
        <p:txBody>
          <a:bodyPr/>
          <a:lstStyle>
            <a:lvl1pPr>
              <a:defRPr sz="4400"/>
            </a:lvl1pPr>
          </a:lstStyle>
          <a:p>
            <a:pPr/>
            <a:r>
              <a:t>Title Text</a:t>
            </a:r>
          </a:p>
        </p:txBody>
      </p:sp>
      <p:sp>
        <p:nvSpPr>
          <p:cNvPr id="70" name="Body Level One…"/>
          <p:cNvSpPr txBox="1"/>
          <p:nvPr>
            <p:ph type="body" idx="1"/>
          </p:nvPr>
        </p:nvSpPr>
        <p:spPr>
          <a:xfrm>
            <a:off x="203199" y="1142999"/>
            <a:ext cx="11785601" cy="5029201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lide Number"/>
          <p:cNvSpPr txBox="1"/>
          <p:nvPr>
            <p:ph type="sldNum" sz="quarter" idx="2"/>
          </p:nvPr>
        </p:nvSpPr>
        <p:spPr>
          <a:xfrm>
            <a:off x="11924024" y="6546617"/>
            <a:ext cx="267976" cy="257658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09599" y="42082"/>
            <a:ext cx="10972801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396" tIns="50396" rIns="50396" bIns="50396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09599" y="1544637"/>
            <a:ext cx="10972801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396" tIns="50396" rIns="50396" bIns="50396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314424" y="6410091"/>
            <a:ext cx="267976" cy="257657"/>
          </a:xfrm>
          <a:prstGeom prst="rect">
            <a:avLst/>
          </a:prstGeom>
          <a:ln w="12700">
            <a:miter lim="400000"/>
          </a:ln>
        </p:spPr>
        <p:txBody>
          <a:bodyPr wrap="none" lIns="50396" tIns="50396" rIns="50396" bIns="50396" anchor="ctr">
            <a:spAutoFit/>
          </a:bodyPr>
          <a:lstStyle>
            <a:lvl1pPr algn="r" defTabSz="1007912">
              <a:defRPr sz="1200">
                <a:solidFill>
                  <a:schemeClr val="accent4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 xmlns:p14="http://schemas.microsoft.com/office/powerpoint/2010/main" spd="med" advClick="1"/>
  <p:txStyles>
    <p:titleStyle>
      <a:lvl1pPr marL="0" marR="0" indent="0" algn="ctr" defTabSz="100791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ctr" defTabSz="100791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ctr" defTabSz="100791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ctr" defTabSz="100791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ctr" defTabSz="100791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ctr" defTabSz="100791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ctr" defTabSz="100791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ctr" defTabSz="100791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ctr" defTabSz="100791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70698" marR="0" indent="-370698" algn="l" defTabSz="1007912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27176" marR="0" indent="-349209" algn="l" defTabSz="1007912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077206" marR="0" indent="-321272" algn="l" defTabSz="1007912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511869" marR="0" indent="-377968" algn="l" defTabSz="1007912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1889836" marR="0" indent="-377968" algn="l" defTabSz="1007912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267804" marR="0" indent="-377968" algn="l" defTabSz="1007912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2645771" marR="0" indent="-377968" algn="l" defTabSz="1007912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023737" marR="0" indent="-377968" algn="l" defTabSz="1007912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401705" marR="0" indent="-377968" algn="l" defTabSz="1007912" latinLnBrk="0">
        <a:lnSpc>
          <a:spcPct val="100000"/>
        </a:lnSpc>
        <a:spcBef>
          <a:spcPts val="8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400" u="none"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100791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377966" algn="r" defTabSz="100791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755933" algn="r" defTabSz="100791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133902" algn="r" defTabSz="100791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511868" algn="r" defTabSz="100791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1889836" algn="r" defTabSz="100791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267803" algn="r" defTabSz="100791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2645771" algn="r" defTabSz="100791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023737" algn="r" defTabSz="1007912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7" Type="http://schemas.openxmlformats.org/officeDocument/2006/relationships/image" Target="../media/image1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Relationship Id="rId9" Type="http://schemas.openxmlformats.org/officeDocument/2006/relationships/image" Target="../media/image3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.tif"/><Relationship Id="rId6" Type="http://schemas.openxmlformats.org/officeDocument/2006/relationships/image" Target="../media/image3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37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37.png"/><Relationship Id="rId11" Type="http://schemas.openxmlformats.org/officeDocument/2006/relationships/image" Target="../media/image52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37.png"/><Relationship Id="rId11" Type="http://schemas.openxmlformats.org/officeDocument/2006/relationships/image" Target="../media/image52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4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5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7" Type="http://schemas.openxmlformats.org/officeDocument/2006/relationships/image" Target="../media/image60.png"/><Relationship Id="rId8" Type="http://schemas.openxmlformats.org/officeDocument/2006/relationships/image" Target="../media/image61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Relationship Id="rId4" Type="http://schemas.openxmlformats.org/officeDocument/2006/relationships/image" Target="../media/image4.tif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Relationship Id="rId11" Type="http://schemas.openxmlformats.org/officeDocument/2006/relationships/image" Target="../media/image77.png"/><Relationship Id="rId12" Type="http://schemas.openxmlformats.org/officeDocument/2006/relationships/image" Target="../media/image7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tif"/><Relationship Id="rId4" Type="http://schemas.openxmlformats.org/officeDocument/2006/relationships/image" Target="../media/image6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9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.tif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8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8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7.png"/><Relationship Id="rId4" Type="http://schemas.openxmlformats.org/officeDocument/2006/relationships/image" Target="../media/image88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Relationship Id="rId6" Type="http://schemas.openxmlformats.org/officeDocument/2006/relationships/image" Target="../media/image92.png"/><Relationship Id="rId7" Type="http://schemas.openxmlformats.org/officeDocument/2006/relationships/image" Target="../media/image93.png"/><Relationship Id="rId8" Type="http://schemas.openxmlformats.org/officeDocument/2006/relationships/image" Target="../media/image94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5.png"/><Relationship Id="rId4" Type="http://schemas.openxmlformats.org/officeDocument/2006/relationships/image" Target="../media/image9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1.xml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comments" Target="../comments/comment2.xml"/><Relationship Id="rId3" Type="http://schemas.openxmlformats.org/officeDocument/2006/relationships/image" Target="../media/image97.png"/><Relationship Id="rId4" Type="http://schemas.openxmlformats.org/officeDocument/2006/relationships/image" Target="../media/image99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0.png"/><Relationship Id="rId3" Type="http://schemas.openxmlformats.org/officeDocument/2006/relationships/image" Target="../media/image80.png"/><Relationship Id="rId4" Type="http://schemas.openxmlformats.org/officeDocument/2006/relationships/image" Target="../media/image101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2.png"/><Relationship Id="rId3" Type="http://schemas.openxmlformats.org/officeDocument/2006/relationships/image" Target="../media/image103.png"/><Relationship Id="rId4" Type="http://schemas.openxmlformats.org/officeDocument/2006/relationships/image" Target="../media/image99.png"/><Relationship Id="rId5" Type="http://schemas.openxmlformats.org/officeDocument/2006/relationships/image" Target="../media/image95.png"/><Relationship Id="rId6" Type="http://schemas.openxmlformats.org/officeDocument/2006/relationships/image" Target="../media/image104.png"/><Relationship Id="rId7" Type="http://schemas.openxmlformats.org/officeDocument/2006/relationships/image" Target="../media/image105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png"/><Relationship Id="rId3" Type="http://schemas.openxmlformats.org/officeDocument/2006/relationships/image" Target="../media/image10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Relationship Id="rId3" Type="http://schemas.openxmlformats.org/officeDocument/2006/relationships/image" Target="../media/image2.gif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8.png"/><Relationship Id="rId3" Type="http://schemas.openxmlformats.org/officeDocument/2006/relationships/image" Target="../media/image109.png"/><Relationship Id="rId4" Type="http://schemas.openxmlformats.org/officeDocument/2006/relationships/image" Target="../media/image110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2.png"/><Relationship Id="rId5" Type="http://schemas.openxmlformats.org/officeDocument/2006/relationships/image" Target="../media/image116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7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8.png"/><Relationship Id="rId3" Type="http://schemas.openxmlformats.org/officeDocument/2006/relationships/image" Target="../media/image117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19.png"/><Relationship Id="rId3" Type="http://schemas.openxmlformats.org/officeDocument/2006/relationships/image" Target="../media/image117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0.png"/><Relationship Id="rId3" Type="http://schemas.openxmlformats.org/officeDocument/2006/relationships/image" Target="../media/image117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tif"/><Relationship Id="rId4" Type="http://schemas.openxmlformats.org/officeDocument/2006/relationships/image" Target="../media/image14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Number"/>
          <p:cNvSpPr txBox="1"/>
          <p:nvPr>
            <p:ph type="sldNum" sz="quarter" idx="4294967295"/>
          </p:nvPr>
        </p:nvSpPr>
        <p:spPr>
          <a:xfrm>
            <a:off x="10857975" y="6049983"/>
            <a:ext cx="225399" cy="3552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t"/>
          <a:lstStyle>
            <a:lvl1pPr algn="ctr" defTabSz="410764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81" name="Title 1"/>
          <p:cNvSpPr txBox="1"/>
          <p:nvPr/>
        </p:nvSpPr>
        <p:spPr>
          <a:xfrm>
            <a:off x="1162541" y="1220906"/>
            <a:ext cx="9545015" cy="1610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ts val="5600"/>
              </a:lnSpc>
              <a:spcBef>
                <a:spcPts val="1200"/>
              </a:spcBef>
              <a:defRPr b="1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CS 589 Fall 2021 Lecture 6</a:t>
            </a:r>
          </a:p>
        </p:txBody>
      </p:sp>
      <p:sp>
        <p:nvSpPr>
          <p:cNvPr id="82" name="TextBox 6"/>
          <p:cNvSpPr txBox="1"/>
          <p:nvPr/>
        </p:nvSpPr>
        <p:spPr>
          <a:xfrm>
            <a:off x="1433758" y="4230289"/>
            <a:ext cx="7648084" cy="1733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Monday 6:30-9:00                        </a:t>
            </a:r>
          </a:p>
          <a:p>
            <a:pPr>
              <a:defRPr b="1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Babbio 122</a:t>
            </a:r>
          </a:p>
          <a:p>
            <a:pPr>
              <a:defRPr b="1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                        </a:t>
            </a:r>
          </a:p>
        </p:txBody>
      </p:sp>
      <p:sp>
        <p:nvSpPr>
          <p:cNvPr id="83" name="TextBox 6"/>
          <p:cNvSpPr txBox="1"/>
          <p:nvPr/>
        </p:nvSpPr>
        <p:spPr>
          <a:xfrm>
            <a:off x="1433758" y="5316498"/>
            <a:ext cx="7648084" cy="1339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All zoom links in Canvas</a:t>
            </a:r>
          </a:p>
          <a:p>
            <a:pPr>
              <a:defRPr b="1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                        </a:t>
            </a:r>
          </a:p>
        </p:txBody>
      </p:sp>
      <p:sp>
        <p:nvSpPr>
          <p:cNvPr id="84" name="TextBox 6"/>
          <p:cNvSpPr txBox="1"/>
          <p:nvPr/>
        </p:nvSpPr>
        <p:spPr>
          <a:xfrm>
            <a:off x="4991681" y="3067223"/>
            <a:ext cx="2208638" cy="41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Topic model</a:t>
            </a:r>
          </a:p>
        </p:txBody>
      </p:sp>
      <p:pic>
        <p:nvPicPr>
          <p:cNvPr id="8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24800" y="3657600"/>
            <a:ext cx="3245342" cy="1817724"/>
          </a:xfrm>
          <a:prstGeom prst="rect">
            <a:avLst/>
          </a:prstGeom>
          <a:ln w="12700">
            <a:miter lim="400000"/>
          </a:ln>
        </p:spPr>
      </p:pic>
      <p:sp>
        <p:nvSpPr>
          <p:cNvPr id="86" name="TextBox 6"/>
          <p:cNvSpPr txBox="1"/>
          <p:nvPr/>
        </p:nvSpPr>
        <p:spPr>
          <a:xfrm>
            <a:off x="7986958" y="5758505"/>
            <a:ext cx="7648084" cy="226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solidFill>
                  <a:schemeClr val="accent4">
                    <a:lumOff val="-10666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photo: https://www.scubedstudios.com/information-retrieval/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Expectation maximization: convergence guarantee"/>
          <p:cNvSpPr txBox="1"/>
          <p:nvPr>
            <p:ph type="title" idx="4294967295"/>
          </p:nvPr>
        </p:nvSpPr>
        <p:spPr>
          <a:xfrm>
            <a:off x="386860" y="528637"/>
            <a:ext cx="11530064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Expectation maximization: convergence guarantee</a:t>
            </a:r>
          </a:p>
        </p:txBody>
      </p:sp>
      <p:sp>
        <p:nvSpPr>
          <p:cNvPr id="185" name="Slide Number"/>
          <p:cNvSpPr txBox="1"/>
          <p:nvPr>
            <p:ph type="sldNum" sz="quarter" idx="4294967295"/>
          </p:nvPr>
        </p:nvSpPr>
        <p:spPr>
          <a:xfrm>
            <a:off x="10843899" y="6049983"/>
            <a:ext cx="253554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86" name="Theorem: the likelihood of observation,                   , monotonously increases with n…"/>
          <p:cNvSpPr txBox="1"/>
          <p:nvPr>
            <p:ph type="body" sz="half" idx="4294967295"/>
          </p:nvPr>
        </p:nvSpPr>
        <p:spPr>
          <a:xfrm>
            <a:off x="514583" y="1608031"/>
            <a:ext cx="10635972" cy="1928040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 defTabSz="457200">
              <a:spcBef>
                <a:spcPts val="50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Theorem</a:t>
            </a:r>
            <a:r>
              <a:t>: the likelihood of observation,                   , monotonously increases with </a:t>
            </a:r>
            <a:r>
              <a:rPr i="1"/>
              <a:t>n</a:t>
            </a:r>
            <a:endParaRPr i="1"/>
          </a:p>
          <a:p>
            <a:pPr marL="0" indent="0" defTabSz="457200">
              <a:spcBef>
                <a:spcPts val="50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pPr>
            <a:endParaRPr i="1"/>
          </a:p>
          <a:p>
            <a:pPr marL="0" indent="0" defTabSz="457200">
              <a:spcBef>
                <a:spcPts val="500"/>
              </a:spcBef>
              <a:buSzTx/>
              <a:buNone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Proof:</a:t>
            </a:r>
          </a:p>
        </p:txBody>
      </p:sp>
      <p:pic>
        <p:nvPicPr>
          <p:cNvPr id="187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8930" y="2947762"/>
            <a:ext cx="3058459" cy="282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latex-image-1.pdf" descr="latex-image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95301" y="3611466"/>
            <a:ext cx="4736641" cy="292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latex-image-1.pdf" descr="latex-image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99565" y="4259662"/>
            <a:ext cx="3260389" cy="29209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latex-image-1.pdf" descr="latex-image-1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101111" y="4869758"/>
            <a:ext cx="9003178" cy="330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latex-image-1.pdf" descr="latex-image-1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418445" y="1685898"/>
            <a:ext cx="1400081" cy="3135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Expectation maximization: convergence guarantee"/>
          <p:cNvSpPr txBox="1"/>
          <p:nvPr>
            <p:ph type="title" idx="4294967295"/>
          </p:nvPr>
        </p:nvSpPr>
        <p:spPr>
          <a:xfrm>
            <a:off x="386860" y="528637"/>
            <a:ext cx="11530064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Expectation maximization: convergence guarantee</a:t>
            </a:r>
          </a:p>
        </p:txBody>
      </p:sp>
      <p:sp>
        <p:nvSpPr>
          <p:cNvPr id="196" name="Slide Number"/>
          <p:cNvSpPr txBox="1"/>
          <p:nvPr>
            <p:ph type="sldNum" sz="quarter" idx="4294967295"/>
          </p:nvPr>
        </p:nvSpPr>
        <p:spPr>
          <a:xfrm>
            <a:off x="10843899" y="6049983"/>
            <a:ext cx="253554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97" name="Take the expectation over                  on both side"/>
          <p:cNvSpPr txBox="1"/>
          <p:nvPr>
            <p:ph type="body" sz="half" idx="4294967295"/>
          </p:nvPr>
        </p:nvSpPr>
        <p:spPr>
          <a:xfrm>
            <a:off x="692383" y="1544531"/>
            <a:ext cx="10635972" cy="1928040"/>
          </a:xfrm>
          <a:prstGeom prst="rect">
            <a:avLst/>
          </a:prstGeom>
        </p:spPr>
        <p:txBody>
          <a:bodyPr lIns="45719" tIns="45719" rIns="45719" bIns="45719"/>
          <a:lstStyle>
            <a:lvl1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Take the expectation over                  on both side</a:t>
            </a:r>
          </a:p>
        </p:txBody>
      </p:sp>
      <p:pic>
        <p:nvPicPr>
          <p:cNvPr id="198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56695" y="1604560"/>
            <a:ext cx="1239656" cy="313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latex-image-1.pdf" descr="latex-image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33152" y="2362505"/>
            <a:ext cx="7954435" cy="292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latex-image-1.pdf" descr="latex-image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35872" y="2973314"/>
            <a:ext cx="9748995" cy="302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latex-image-1.pdf" descr="latex-image-1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606499" y="3594565"/>
            <a:ext cx="2699386" cy="265712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EM chooses             to maximize"/>
          <p:cNvSpPr txBox="1"/>
          <p:nvPr/>
        </p:nvSpPr>
        <p:spPr>
          <a:xfrm>
            <a:off x="1891013" y="4178993"/>
            <a:ext cx="4218740" cy="41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4000"/>
              </a:lnSpc>
              <a:defRPr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 chooses             to maximize </a:t>
            </a:r>
          </a:p>
        </p:txBody>
      </p:sp>
      <p:sp>
        <p:nvSpPr>
          <p:cNvPr id="203" name="KL divergence always nonneg"/>
          <p:cNvSpPr txBox="1"/>
          <p:nvPr/>
        </p:nvSpPr>
        <p:spPr>
          <a:xfrm>
            <a:off x="8160677" y="4178993"/>
            <a:ext cx="3821605" cy="41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4000"/>
              </a:lnSpc>
              <a:defRPr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KL divergence always nonneg</a:t>
            </a:r>
          </a:p>
        </p:txBody>
      </p:sp>
      <p:pic>
        <p:nvPicPr>
          <p:cNvPr id="204" name="latex-image-1.pdf" descr="latex-image-1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654957" y="4252386"/>
            <a:ext cx="690851" cy="26571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latex-image-1.pdf" descr="latex-image-1.pd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080097" y="4233975"/>
            <a:ext cx="1498918" cy="302535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Rectangle"/>
          <p:cNvSpPr/>
          <p:nvPr/>
        </p:nvSpPr>
        <p:spPr>
          <a:xfrm>
            <a:off x="3365382" y="2818492"/>
            <a:ext cx="4359392" cy="1221016"/>
          </a:xfrm>
          <a:prstGeom prst="rect">
            <a:avLst/>
          </a:prstGeom>
          <a:ln w="254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207" name="latex-image-1.pdf" descr="latex-image-1.pd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267115" y="5063077"/>
            <a:ext cx="1995925" cy="2657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An example problem: Coin-topic problem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 example problem: Coin-topic problem</a:t>
            </a:r>
          </a:p>
        </p:txBody>
      </p:sp>
      <p:sp>
        <p:nvSpPr>
          <p:cNvPr id="212" name="Slide Number"/>
          <p:cNvSpPr txBox="1"/>
          <p:nvPr>
            <p:ph type="sldNum" sz="quarter" idx="4294967295"/>
          </p:nvPr>
        </p:nvSpPr>
        <p:spPr>
          <a:xfrm>
            <a:off x="10787344" y="6049983"/>
            <a:ext cx="366664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13" name="Author H and author T are co-authoring a paper in the following way:…"/>
          <p:cNvSpPr txBox="1"/>
          <p:nvPr>
            <p:ph type="body" idx="4294967295"/>
          </p:nvPr>
        </p:nvSpPr>
        <p:spPr>
          <a:xfrm>
            <a:off x="631530" y="1544531"/>
            <a:ext cx="11177380" cy="5425328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Author H and author T are co-authoring a paper in the following way:</a:t>
            </a: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At each time, they toss a coin to write the next word. If it’s “head”, author H writes the next word, if it’s “tail”, author T writes the next word. The probability for “head” is    </a:t>
            </a: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 head author selects the next word by randomly sampling from              , the tail author selects the next word by randomly sampling from </a:t>
            </a:r>
            <a:endParaRPr sz="1958"/>
          </a:p>
          <a:p>
            <a:pPr marL="0" indent="0" defTabSz="457200">
              <a:lnSpc>
                <a:spcPts val="2400"/>
              </a:lnSpc>
              <a:spcBef>
                <a:spcPts val="500"/>
              </a:spcBef>
              <a:buSzTx/>
              <a:buFontTx/>
              <a:buNone/>
              <a:defRPr sz="1000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214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6306" y="2789170"/>
            <a:ext cx="157512" cy="2155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latex-image-1.pdf" descr="latex-image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82627" y="3192996"/>
            <a:ext cx="976098" cy="319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01212" y="4154935"/>
            <a:ext cx="3989576" cy="2094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086046" y="3534431"/>
            <a:ext cx="924270" cy="319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roblem 1:            and           are known, estimate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Problem 1:            and           are known, estimate </a:t>
            </a:r>
          </a:p>
        </p:txBody>
      </p:sp>
      <p:sp>
        <p:nvSpPr>
          <p:cNvPr id="222" name="Slide Number"/>
          <p:cNvSpPr txBox="1"/>
          <p:nvPr>
            <p:ph type="sldNum" sz="quarter" idx="4294967295"/>
          </p:nvPr>
        </p:nvSpPr>
        <p:spPr>
          <a:xfrm>
            <a:off x="10794351" y="6049983"/>
            <a:ext cx="352650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23" name="Double-click to edit"/>
          <p:cNvSpPr txBox="1"/>
          <p:nvPr>
            <p:ph type="body" idx="4294967295"/>
          </p:nvPr>
        </p:nvSpPr>
        <p:spPr>
          <a:xfrm>
            <a:off x="631530" y="1544531"/>
            <a:ext cx="11271381" cy="5425328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 defTabSz="457200">
              <a:lnSpc>
                <a:spcPts val="2400"/>
              </a:lnSpc>
              <a:spcBef>
                <a:spcPts val="500"/>
              </a:spcBef>
              <a:buSzTx/>
              <a:buFontTx/>
              <a:buNone/>
              <a:defRPr sz="1000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224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50996" y="671155"/>
            <a:ext cx="175984" cy="24082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where both head and tail distributions are known, e.g.:"/>
          <p:cNvSpPr txBox="1"/>
          <p:nvPr/>
        </p:nvSpPr>
        <p:spPr>
          <a:xfrm>
            <a:off x="631530" y="1544531"/>
            <a:ext cx="11271381" cy="5425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>
              <a:spcBef>
                <a:spcPts val="500"/>
              </a:spcBef>
              <a:buFont typeface="Arial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where both head and tail distributions are known, e.g.:</a:t>
            </a:r>
            <a:endParaRPr sz="1958"/>
          </a:p>
          <a:p>
            <a:pPr>
              <a:lnSpc>
                <a:spcPts val="2400"/>
              </a:lnSpc>
              <a:spcBef>
                <a:spcPts val="500"/>
              </a:spcBef>
              <a:defRPr sz="1000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graphicFrame>
        <p:nvGraphicFramePr>
          <p:cNvPr id="226" name="Table"/>
          <p:cNvGraphicFramePr/>
          <p:nvPr/>
        </p:nvGraphicFramePr>
        <p:xfrm>
          <a:off x="525032" y="4590303"/>
          <a:ext cx="11904941" cy="1439108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1700705"/>
                <a:gridCol w="1355832"/>
                <a:gridCol w="1682812"/>
                <a:gridCol w="1243403"/>
                <a:gridCol w="1553356"/>
                <a:gridCol w="1445503"/>
                <a:gridCol w="1789758"/>
              </a:tblGrid>
              <a:tr h="577259">
                <a:tc>
                  <a:txBody>
                    <a:bodyPr/>
                    <a:lstStyle/>
                    <a:p>
                      <a:pPr indent="457200" algn="ctr" defTabSz="457200">
                        <a:defRPr sz="2000">
                          <a:latin typeface="Arial"/>
                          <a:ea typeface="Arial"/>
                          <a:cs typeface="Arial"/>
                          <a:sym typeface="Arial"/>
                        </a:defRPr>
                      </a:pP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computer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data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baseball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game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interesting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30924">
                <a:tc>
                  <a:txBody>
                    <a:bodyPr/>
                    <a:lstStyle/>
                    <a:p>
                      <a:pPr indent="45720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p(w|T)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457200">
                        <a:lnSpc>
                          <a:spcPts val="38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rgbClr val="111111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0.2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0.05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0.05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0.4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  <a:tr h="430924">
                <a:tc>
                  <a:txBody>
                    <a:bodyPr/>
                    <a:lstStyle/>
                    <a:p>
                      <a:pPr indent="45720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p(w|H)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0.25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0.2</a:t>
                      </a:r>
                    </a:p>
                  </a:txBody>
                  <a:tcPr marL="0" marR="0" marT="0" marB="0" anchor="ctr" anchorCtr="0" horzOverflow="overflow">
                    <a:lnL w="1270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0.15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457200" algn="ctr" defTabSz="457200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2000">
                          <a:solidFill>
                            <a:schemeClr val="accent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0.1</a:t>
                      </a:r>
                    </a:p>
                  </a:txBody>
                  <a:tcPr marL="0" marR="0" marT="0" marB="0" anchor="ctr" anchorCtr="0" horzOverflow="overflow">
                    <a:lnL w="0">
                      <a:miter lim="400000"/>
                    </a:lnL>
                    <a:lnR w="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27" name="latex-image-1.pdf" descr="latex-image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530003" y="631822"/>
            <a:ext cx="976099" cy="319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34080" y="1509863"/>
            <a:ext cx="3674968" cy="657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623469" y="3218934"/>
            <a:ext cx="9295029" cy="621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792684" y="3299367"/>
            <a:ext cx="215571" cy="260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474138" y="631700"/>
            <a:ext cx="924270" cy="319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928205" y="2360352"/>
            <a:ext cx="10915753" cy="634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Expectation maximization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Expectation maximization</a:t>
            </a:r>
          </a:p>
        </p:txBody>
      </p:sp>
      <p:sp>
        <p:nvSpPr>
          <p:cNvPr id="237" name="Slide Number"/>
          <p:cNvSpPr txBox="1"/>
          <p:nvPr>
            <p:ph type="sldNum" sz="quarter" idx="4294967295"/>
          </p:nvPr>
        </p:nvSpPr>
        <p:spPr>
          <a:xfrm>
            <a:off x="10787344" y="6049983"/>
            <a:ext cx="366664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38" name="Find     that maximizes                        (take the derivative):"/>
          <p:cNvSpPr txBox="1"/>
          <p:nvPr>
            <p:ph type="body" idx="4294967295"/>
          </p:nvPr>
        </p:nvSpPr>
        <p:spPr>
          <a:xfrm>
            <a:off x="631530" y="1490419"/>
            <a:ext cx="11620130" cy="3317201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Find     that maximizes                        (take the derivative):</a:t>
            </a:r>
            <a:endParaRPr sz="1958"/>
          </a:p>
          <a:p>
            <a:pPr marL="0" indent="0" defTabSz="457200">
              <a:lnSpc>
                <a:spcPts val="2400"/>
              </a:lnSpc>
              <a:spcBef>
                <a:spcPts val="500"/>
              </a:spcBef>
              <a:buSzTx/>
              <a:buFontTx/>
              <a:buNone/>
              <a:defRPr sz="1000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39" name="(M step)"/>
          <p:cNvSpPr txBox="1"/>
          <p:nvPr/>
        </p:nvSpPr>
        <p:spPr>
          <a:xfrm>
            <a:off x="8020306" y="4110045"/>
            <a:ext cx="1175081" cy="41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4000"/>
              </a:lnSpc>
              <a:defRPr b="1" sz="22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(M step)</a:t>
            </a:r>
          </a:p>
        </p:txBody>
      </p:sp>
      <p:pic>
        <p:nvPicPr>
          <p:cNvPr id="2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7275" y="1570243"/>
            <a:ext cx="156302" cy="2637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53891" y="1570243"/>
            <a:ext cx="1654843" cy="3552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42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47996" y="2219201"/>
            <a:ext cx="6656851" cy="7230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3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10760" y="2399690"/>
            <a:ext cx="215571" cy="260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4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564782" y="3237517"/>
            <a:ext cx="4279669" cy="5785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4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627200" y="3298759"/>
            <a:ext cx="215571" cy="260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515439" y="3975375"/>
            <a:ext cx="5117528" cy="681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Expectation maximization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Expectation maximization</a:t>
            </a:r>
          </a:p>
        </p:txBody>
      </p:sp>
      <p:sp>
        <p:nvSpPr>
          <p:cNvPr id="251" name="Slide Number"/>
          <p:cNvSpPr txBox="1"/>
          <p:nvPr>
            <p:ph type="sldNum" sz="quarter" idx="4294967295"/>
          </p:nvPr>
        </p:nvSpPr>
        <p:spPr>
          <a:xfrm>
            <a:off x="10787344" y="6049983"/>
            <a:ext cx="366664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52" name="E step: apply Bayes' theorem:"/>
          <p:cNvSpPr txBox="1"/>
          <p:nvPr>
            <p:ph type="body" idx="4294967295"/>
          </p:nvPr>
        </p:nvSpPr>
        <p:spPr>
          <a:xfrm>
            <a:off x="731120" y="1544531"/>
            <a:ext cx="11520540" cy="3047711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 step: apply Bayes' theorem:</a:t>
            </a:r>
            <a:endParaRPr sz="1958"/>
          </a:p>
          <a:p>
            <a:pPr marL="0" indent="0" defTabSz="457200">
              <a:lnSpc>
                <a:spcPts val="2400"/>
              </a:lnSpc>
              <a:spcBef>
                <a:spcPts val="500"/>
              </a:spcBef>
              <a:buSzTx/>
              <a:buFontTx/>
              <a:buNone/>
              <a:defRPr sz="1000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25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3925" y="2264412"/>
            <a:ext cx="7037015" cy="3632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03150" y="3231581"/>
            <a:ext cx="7902466" cy="3788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roblem 2:    and            known, estimating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Problem 2:    and            known, estimating </a:t>
            </a:r>
          </a:p>
        </p:txBody>
      </p:sp>
      <p:sp>
        <p:nvSpPr>
          <p:cNvPr id="259" name="Slide Number"/>
          <p:cNvSpPr txBox="1"/>
          <p:nvPr>
            <p:ph type="sldNum" sz="quarter" idx="4294967295"/>
          </p:nvPr>
        </p:nvSpPr>
        <p:spPr>
          <a:xfrm>
            <a:off x="10787344" y="6049983"/>
            <a:ext cx="366664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60" name="Double-click to edit"/>
          <p:cNvSpPr txBox="1"/>
          <p:nvPr>
            <p:ph type="body" idx="4294967295"/>
          </p:nvPr>
        </p:nvSpPr>
        <p:spPr>
          <a:xfrm>
            <a:off x="654272" y="1201631"/>
            <a:ext cx="11248639" cy="3443919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 defTabSz="457200">
              <a:lnSpc>
                <a:spcPts val="2400"/>
              </a:lnSpc>
              <a:spcBef>
                <a:spcPts val="500"/>
              </a:spcBef>
              <a:buSzTx/>
              <a:buFontTx/>
              <a:buNone/>
              <a:defRPr sz="1000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261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1809" y="647991"/>
            <a:ext cx="196859" cy="269386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Take the derivative for             and set to 0, we can get (M step):"/>
          <p:cNvSpPr txBox="1"/>
          <p:nvPr/>
        </p:nvSpPr>
        <p:spPr>
          <a:xfrm>
            <a:off x="813625" y="1544531"/>
            <a:ext cx="11089286" cy="5198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spcBef>
                <a:spcPts val="500"/>
              </a:spcBef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spcBef>
                <a:spcPts val="500"/>
              </a:spcBef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spcBef>
                <a:spcPts val="500"/>
              </a:spcBef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4063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4063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4063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4063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Take the derivative for             and set to 0, we can get (M step):</a:t>
            </a:r>
          </a:p>
          <a:p>
            <a:pPr>
              <a:lnSpc>
                <a:spcPts val="2400"/>
              </a:lnSpc>
              <a:spcBef>
                <a:spcPts val="500"/>
              </a:spcBef>
              <a:defRPr sz="1000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263" name="latex-image-1.pdf" descr="latex-image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54874" y="635641"/>
            <a:ext cx="976099" cy="319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40490" y="635580"/>
            <a:ext cx="924270" cy="319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32580" y="1283022"/>
            <a:ext cx="10012733" cy="581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58549" y="1894298"/>
            <a:ext cx="2277933" cy="778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89279" y="4610294"/>
            <a:ext cx="854837" cy="319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451902" y="2980542"/>
            <a:ext cx="8596053" cy="589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551384" y="3045367"/>
            <a:ext cx="215571" cy="260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0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58549" y="3678564"/>
            <a:ext cx="2277933" cy="778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30041" y="5224483"/>
            <a:ext cx="6623791" cy="8708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394612" y="5313383"/>
            <a:ext cx="215571" cy="260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597812" y="5757883"/>
            <a:ext cx="215571" cy="260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roblem 2:    and            known, estimating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Problem 2:    and            known, estimating </a:t>
            </a:r>
          </a:p>
        </p:txBody>
      </p:sp>
      <p:sp>
        <p:nvSpPr>
          <p:cNvPr id="278" name="Slide Number"/>
          <p:cNvSpPr txBox="1"/>
          <p:nvPr>
            <p:ph type="sldNum" sz="quarter" idx="4294967295"/>
          </p:nvPr>
        </p:nvSpPr>
        <p:spPr>
          <a:xfrm>
            <a:off x="10787344" y="6049983"/>
            <a:ext cx="366664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79" name="Double-click to edit"/>
          <p:cNvSpPr txBox="1"/>
          <p:nvPr>
            <p:ph type="body" idx="4294967295"/>
          </p:nvPr>
        </p:nvSpPr>
        <p:spPr>
          <a:xfrm>
            <a:off x="654272" y="1201631"/>
            <a:ext cx="11248639" cy="3443919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 defTabSz="457200">
              <a:lnSpc>
                <a:spcPts val="2400"/>
              </a:lnSpc>
              <a:spcBef>
                <a:spcPts val="500"/>
              </a:spcBef>
              <a:buSzTx/>
              <a:buFontTx/>
              <a:buNone/>
              <a:defRPr sz="1000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280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1809" y="647991"/>
            <a:ext cx="196859" cy="269386"/>
          </a:xfrm>
          <a:prstGeom prst="rect">
            <a:avLst/>
          </a:prstGeom>
          <a:ln w="12700">
            <a:miter lim="400000"/>
          </a:ln>
        </p:spPr>
      </p:pic>
      <p:sp>
        <p:nvSpPr>
          <p:cNvPr id="281" name="Take the derivative for             and set to 0, we can get (M step):"/>
          <p:cNvSpPr txBox="1"/>
          <p:nvPr/>
        </p:nvSpPr>
        <p:spPr>
          <a:xfrm>
            <a:off x="813625" y="1544531"/>
            <a:ext cx="11089286" cy="51981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spcBef>
                <a:spcPts val="500"/>
              </a:spcBef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spcBef>
                <a:spcPts val="500"/>
              </a:spcBef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spcBef>
                <a:spcPts val="500"/>
              </a:spcBef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4063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4063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4063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4063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Take the derivative for             and set to 0, we can get (M step):</a:t>
            </a:r>
          </a:p>
          <a:p>
            <a:pPr>
              <a:lnSpc>
                <a:spcPts val="2400"/>
              </a:lnSpc>
              <a:spcBef>
                <a:spcPts val="500"/>
              </a:spcBef>
              <a:defRPr sz="1000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282" name="latex-image-1.pdf" descr="latex-image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54874" y="635641"/>
            <a:ext cx="976099" cy="319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40490" y="635580"/>
            <a:ext cx="924270" cy="319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32580" y="1283022"/>
            <a:ext cx="10012733" cy="581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58549" y="1894298"/>
            <a:ext cx="2277933" cy="778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8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4189279" y="4610294"/>
            <a:ext cx="854837" cy="319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2451902" y="2980542"/>
            <a:ext cx="8596053" cy="589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551384" y="3045367"/>
            <a:ext cx="215571" cy="260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58549" y="3678564"/>
            <a:ext cx="2277933" cy="77835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1430041" y="5224483"/>
            <a:ext cx="6373313" cy="8378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254912" y="5300683"/>
            <a:ext cx="215571" cy="260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4458112" y="5745183"/>
            <a:ext cx="215571" cy="260482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(E step same as Problem 1)"/>
          <p:cNvSpPr txBox="1"/>
          <p:nvPr/>
        </p:nvSpPr>
        <p:spPr>
          <a:xfrm>
            <a:off x="8069361" y="5437180"/>
            <a:ext cx="3737840" cy="41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4000"/>
              </a:lnSpc>
              <a:defRPr b="1" sz="22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(E step same as Problem 1)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lide Number"/>
          <p:cNvSpPr txBox="1"/>
          <p:nvPr>
            <p:ph type="sldNum" sz="quarter" idx="4294967295"/>
          </p:nvPr>
        </p:nvSpPr>
        <p:spPr>
          <a:xfrm>
            <a:off x="10787344" y="6049983"/>
            <a:ext cx="366664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298" name="Double-click to edit"/>
          <p:cNvSpPr txBox="1"/>
          <p:nvPr>
            <p:ph type="body" sz="half" idx="4294967295"/>
          </p:nvPr>
        </p:nvSpPr>
        <p:spPr>
          <a:xfrm>
            <a:off x="631530" y="1544531"/>
            <a:ext cx="11504279" cy="2477097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 defTabSz="457200">
              <a:lnSpc>
                <a:spcPts val="2400"/>
              </a:lnSpc>
              <a:spcBef>
                <a:spcPts val="500"/>
              </a:spcBef>
              <a:buSzTx/>
              <a:buFontTx/>
              <a:buNone/>
              <a:defRPr sz="1000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299" name="How can Problem 2 be useful?…"/>
          <p:cNvSpPr txBox="1"/>
          <p:nvPr/>
        </p:nvSpPr>
        <p:spPr>
          <a:xfrm>
            <a:off x="631530" y="1544531"/>
            <a:ext cx="11652082" cy="470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How can Problem 2 be useful?</a:t>
            </a:r>
          </a:p>
          <a:p>
            <a:pPr lvl="1" marL="8001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Suppose p(w|T) is the main topic (Python)</a:t>
            </a:r>
          </a:p>
          <a:p>
            <a:pPr lvl="1" marL="8001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p(w|H) is the background topic (StackOverflow general question)</a:t>
            </a:r>
          </a:p>
          <a:p>
            <a:pPr lvl="1" marL="8001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mixture of head and tail topic is dominated by background words:</a:t>
            </a:r>
          </a:p>
          <a:p>
            <a:pPr lvl="1" marL="62163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After stop words removal, the true topic p(w|T) is “revealed”:</a:t>
            </a:r>
          </a:p>
          <a:p>
            <a:pPr lvl="1" marL="8001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0" name="Problem 2:    and            known, estimating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Problem 2:    and            known, estimating </a:t>
            </a:r>
          </a:p>
        </p:txBody>
      </p:sp>
      <p:pic>
        <p:nvPicPr>
          <p:cNvPr id="301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41809" y="647991"/>
            <a:ext cx="196859" cy="269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latex-image-1.pdf" descr="latex-image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54874" y="635641"/>
            <a:ext cx="976099" cy="319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40490" y="635580"/>
            <a:ext cx="924270" cy="319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roblem 3: Unknown topic and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Problem 3: Unknown topic and</a:t>
            </a:r>
          </a:p>
        </p:txBody>
      </p:sp>
      <p:sp>
        <p:nvSpPr>
          <p:cNvPr id="308" name="Slide Number"/>
          <p:cNvSpPr txBox="1"/>
          <p:nvPr>
            <p:ph type="sldNum" sz="quarter" idx="4294967295"/>
          </p:nvPr>
        </p:nvSpPr>
        <p:spPr>
          <a:xfrm>
            <a:off x="10787344" y="6049983"/>
            <a:ext cx="366664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09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95751" y="686091"/>
            <a:ext cx="157512" cy="215542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uppose p(w|H) is unknown, but p(w|T) and lambda are both unknown:…"/>
          <p:cNvSpPr txBox="1"/>
          <p:nvPr/>
        </p:nvSpPr>
        <p:spPr>
          <a:xfrm>
            <a:off x="784750" y="1544531"/>
            <a:ext cx="11193484" cy="43250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Suppose p(w|H) is unknown, but p(w|T) and lambda are both unknown:</a:t>
            </a:r>
          </a:p>
          <a:p>
            <a:pPr lvl="1" marL="8001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Use Problem 1 to estimate lambda</a:t>
            </a:r>
          </a:p>
          <a:p>
            <a:pPr lvl="1" marL="8001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Use Problem 2 to estimate p(w|T)</a:t>
            </a:r>
          </a:p>
          <a:p>
            <a:pPr lvl="1" marL="8001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Same E step</a:t>
            </a:r>
          </a:p>
          <a:p>
            <a:pPr lvl="1" marL="8001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958"/>
          </a:p>
          <a:p>
            <a:pPr>
              <a:lnSpc>
                <a:spcPts val="2400"/>
              </a:lnSpc>
              <a:spcBef>
                <a:spcPts val="500"/>
              </a:spcBef>
              <a:defRPr sz="1000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view of Lecture 5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Review of Lecture 5</a:t>
            </a:r>
          </a:p>
        </p:txBody>
      </p:sp>
      <p:sp>
        <p:nvSpPr>
          <p:cNvPr id="91" name="Slide Number"/>
          <p:cNvSpPr txBox="1"/>
          <p:nvPr>
            <p:ph type="sldNum" sz="quarter" idx="4294967295"/>
          </p:nvPr>
        </p:nvSpPr>
        <p:spPr>
          <a:xfrm>
            <a:off x="10857975" y="6049983"/>
            <a:ext cx="225402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2" name="The idea of machine learning for ranking has been around for a long time…"/>
          <p:cNvSpPr txBox="1"/>
          <p:nvPr>
            <p:ph type="body" idx="4294967295"/>
          </p:nvPr>
        </p:nvSpPr>
        <p:spPr>
          <a:xfrm>
            <a:off x="631530" y="1544531"/>
            <a:ext cx="11040724" cy="4994590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 idea of machine learning for ranking has been around for a long time</a:t>
            </a: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Learning to rank can be turned into a classification or regression problem</a:t>
            </a: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LTR algorithms:</a:t>
            </a: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Multiple additive regression tree (MART)</a:t>
            </a: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RankNet</a:t>
            </a: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LTR categories:</a:t>
            </a: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Pointwise</a:t>
            </a: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Pairwise</a:t>
            </a: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Listwise</a:t>
            </a: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Yahoo! Learning to rank challenge (Tree ensemble algorithm wins!)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Rectangle 2"/>
          <p:cNvSpPr txBox="1"/>
          <p:nvPr>
            <p:ph type="title"/>
          </p:nvPr>
        </p:nvSpPr>
        <p:spPr>
          <a:xfrm>
            <a:off x="723899" y="62802"/>
            <a:ext cx="10363201" cy="1066801"/>
          </a:xfrm>
          <a:prstGeom prst="rect">
            <a:avLst/>
          </a:prstGeom>
        </p:spPr>
        <p:txBody>
          <a:bodyPr/>
          <a:lstStyle>
            <a:lvl1pPr algn="l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Applications of Coin Topic Problem for Text Mining</a:t>
            </a:r>
          </a:p>
        </p:txBody>
      </p:sp>
      <p:sp>
        <p:nvSpPr>
          <p:cNvPr id="315" name="Text Box 48"/>
          <p:cNvSpPr txBox="1"/>
          <p:nvPr/>
        </p:nvSpPr>
        <p:spPr>
          <a:xfrm>
            <a:off x="429086" y="1545151"/>
            <a:ext cx="5939157" cy="30922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/>
          <a:p>
            <a:pPr marL="240631" indent="-240631" defTabSz="1007912">
              <a:spcBef>
                <a:spcPts val="36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Application Scenarios:</a:t>
            </a:r>
          </a:p>
          <a:p>
            <a:pPr lvl="1" marL="621631" indent="-240631" defTabSz="1007912">
              <a:spcBef>
                <a:spcPts val="13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p(w|H) &amp; p(w|T) are known; estimate λ</a:t>
            </a:r>
          </a:p>
          <a:p>
            <a:pPr lvl="1" marL="621631" indent="-240631" defTabSz="1007912">
              <a:spcBef>
                <a:spcPts val="13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p(w|H) &amp; λ are known; estimate p(w|T)</a:t>
            </a:r>
          </a:p>
          <a:p>
            <a:pPr lvl="1" marL="621631" indent="-240631" defTabSz="1007912">
              <a:spcBef>
                <a:spcPts val="13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p(w|H) is known; estimate λ &amp; p(w|T)</a:t>
            </a:r>
          </a:p>
          <a:p>
            <a:pPr lvl="1" marL="621631" indent="-240631" defTabSz="1007912">
              <a:spcBef>
                <a:spcPts val="13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λ is known; estimate p(w|H)&amp; p(w|T)</a:t>
            </a:r>
          </a:p>
          <a:p>
            <a:pPr lvl="1" marL="621631" indent="-240631" defTabSz="1007912">
              <a:spcBef>
                <a:spcPts val="13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Estimate λ, p(w|H), p(w|T) </a:t>
            </a:r>
          </a:p>
        </p:txBody>
      </p:sp>
      <p:grpSp>
        <p:nvGrpSpPr>
          <p:cNvPr id="326" name="Group 61"/>
          <p:cNvGrpSpPr/>
          <p:nvPr/>
        </p:nvGrpSpPr>
        <p:grpSpPr>
          <a:xfrm>
            <a:off x="4509642" y="1741484"/>
            <a:ext cx="8031077" cy="4025947"/>
            <a:chOff x="0" y="0"/>
            <a:chExt cx="8031076" cy="4025946"/>
          </a:xfrm>
        </p:grpSpPr>
        <p:sp>
          <p:nvSpPr>
            <p:cNvPr id="316" name="Rectangle 50"/>
            <p:cNvSpPr/>
            <p:nvPr/>
          </p:nvSpPr>
          <p:spPr>
            <a:xfrm>
              <a:off x="2291132" y="0"/>
              <a:ext cx="4738547" cy="633230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noAutofit/>
            </a:bodyPr>
            <a:lstStyle>
              <a:lvl1pPr defTabSz="1007912">
                <a:defRPr sz="1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pPr/>
              <a:r>
                <a:t>how much percent of the document is about computer game?</a:t>
              </a:r>
            </a:p>
          </p:txBody>
        </p:sp>
        <p:sp>
          <p:nvSpPr>
            <p:cNvPr id="317" name="Rectangle 51"/>
            <p:cNvSpPr/>
            <p:nvPr/>
          </p:nvSpPr>
          <p:spPr>
            <a:xfrm>
              <a:off x="2560019" y="822476"/>
              <a:ext cx="4638869" cy="63323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noAutofit/>
            </a:bodyPr>
            <a:lstStyle/>
            <a:p>
              <a:pPr defTabSz="1007912">
                <a:defRPr sz="1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30% of the doc is about computer game, what’s the other topic about?</a:t>
              </a:r>
            </a:p>
            <a:p>
              <a:pPr defTabSz="1007912">
                <a:defRPr sz="1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rest about? </a:t>
              </a:r>
            </a:p>
          </p:txBody>
        </p:sp>
        <p:sp>
          <p:nvSpPr>
            <p:cNvPr id="318" name="Rectangle 52"/>
            <p:cNvSpPr/>
            <p:nvPr/>
          </p:nvSpPr>
          <p:spPr>
            <a:xfrm>
              <a:off x="2321184" y="1695567"/>
              <a:ext cx="5709893" cy="63323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noAutofit/>
            </a:bodyPr>
            <a:lstStyle/>
            <a:p>
              <a:pPr defTabSz="1007912">
                <a:defRPr sz="1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The doc is about computer game, is it also about some</a:t>
              </a:r>
            </a:p>
            <a:p>
              <a:pPr defTabSz="1007912">
                <a:defRPr sz="1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other topic, and if so to what extent? </a:t>
              </a:r>
            </a:p>
          </p:txBody>
        </p:sp>
        <p:sp>
          <p:nvSpPr>
            <p:cNvPr id="319" name="Rectangle 53"/>
            <p:cNvSpPr/>
            <p:nvPr/>
          </p:nvSpPr>
          <p:spPr>
            <a:xfrm>
              <a:off x="1982703" y="2522789"/>
              <a:ext cx="5109737" cy="633230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noAutofit/>
            </a:bodyPr>
            <a:lstStyle/>
            <a:p>
              <a:pPr defTabSz="1007912">
                <a:defRPr sz="1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30% of the doc is about one topic and 70% is about</a:t>
              </a:r>
            </a:p>
            <a:p>
              <a:pPr defTabSz="1007912">
                <a:defRPr sz="1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another, what are these two topics?  </a:t>
              </a:r>
            </a:p>
          </p:txBody>
        </p:sp>
        <p:sp>
          <p:nvSpPr>
            <p:cNvPr id="320" name="Rectangle 54"/>
            <p:cNvSpPr/>
            <p:nvPr/>
          </p:nvSpPr>
          <p:spPr>
            <a:xfrm>
              <a:off x="462702" y="3392716"/>
              <a:ext cx="6508052" cy="633231"/>
            </a:xfrm>
            <a:prstGeom prst="rect">
              <a:avLst/>
            </a:prstGeom>
            <a:noFill/>
            <a:ln w="12700" cap="flat">
              <a:solidFill>
                <a:srgbClr val="000000"/>
              </a:solidFill>
              <a:prstDash val="solid"/>
              <a:miter lim="8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60959" tIns="60959" rIns="60959" bIns="60959" numCol="1" anchor="t">
              <a:noAutofit/>
            </a:bodyPr>
            <a:lstStyle/>
            <a:p>
              <a:pPr defTabSz="1007912">
                <a:defRPr sz="1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The doc is about two subtopics, find out what these two subtopics </a:t>
              </a:r>
            </a:p>
            <a:p>
              <a:pPr defTabSz="1007912">
                <a:defRPr sz="17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r>
                <a:t>are and to what extent the doc covers each.    </a:t>
              </a:r>
            </a:p>
          </p:txBody>
        </p:sp>
        <p:sp>
          <p:nvSpPr>
            <p:cNvPr id="321" name="AutoShape 55"/>
            <p:cNvSpPr/>
            <p:nvPr/>
          </p:nvSpPr>
          <p:spPr>
            <a:xfrm rot="1986553">
              <a:off x="6101" y="2955120"/>
              <a:ext cx="531448" cy="180313"/>
            </a:xfrm>
            <a:prstGeom prst="leftArrow">
              <a:avLst>
                <a:gd name="adj1" fmla="val 50000"/>
                <a:gd name="adj2" fmla="val 73684"/>
              </a:avLst>
            </a:prstGeom>
            <a:solidFill>
              <a:srgbClr val="4F81BD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007912">
                <a:defRPr sz="16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22" name="AutoShape 56"/>
            <p:cNvSpPr/>
            <p:nvPr/>
          </p:nvSpPr>
          <p:spPr>
            <a:xfrm rot="1138744">
              <a:off x="1434463" y="2412898"/>
              <a:ext cx="379606" cy="180313"/>
            </a:xfrm>
            <a:prstGeom prst="leftArrow">
              <a:avLst>
                <a:gd name="adj1" fmla="val 50000"/>
                <a:gd name="adj2" fmla="val 52632"/>
              </a:avLst>
            </a:prstGeom>
            <a:solidFill>
              <a:srgbClr val="4F81BD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007912">
                <a:defRPr sz="16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23" name="AutoShape 57"/>
            <p:cNvSpPr/>
            <p:nvPr/>
          </p:nvSpPr>
          <p:spPr>
            <a:xfrm>
              <a:off x="1663731" y="1674829"/>
              <a:ext cx="379606" cy="180313"/>
            </a:xfrm>
            <a:prstGeom prst="leftArrow">
              <a:avLst>
                <a:gd name="adj1" fmla="val 50000"/>
                <a:gd name="adj2" fmla="val 52632"/>
              </a:avLst>
            </a:prstGeom>
            <a:solidFill>
              <a:srgbClr val="4F81BD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007912">
                <a:defRPr sz="16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24" name="AutoShape 58"/>
            <p:cNvSpPr/>
            <p:nvPr/>
          </p:nvSpPr>
          <p:spPr>
            <a:xfrm rot="20331191">
              <a:off x="1983353" y="1064827"/>
              <a:ext cx="445158" cy="159024"/>
            </a:xfrm>
            <a:prstGeom prst="leftArrow">
              <a:avLst>
                <a:gd name="adj1" fmla="val 50000"/>
                <a:gd name="adj2" fmla="val 52632"/>
              </a:avLst>
            </a:prstGeom>
            <a:solidFill>
              <a:srgbClr val="4F81BD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007912">
                <a:defRPr sz="16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  <p:sp>
          <p:nvSpPr>
            <p:cNvPr id="325" name="AutoShape 59"/>
            <p:cNvSpPr/>
            <p:nvPr/>
          </p:nvSpPr>
          <p:spPr>
            <a:xfrm rot="19026896">
              <a:off x="1821371" y="433382"/>
              <a:ext cx="379606" cy="180313"/>
            </a:xfrm>
            <a:prstGeom prst="leftArrow">
              <a:avLst>
                <a:gd name="adj1" fmla="val 50000"/>
                <a:gd name="adj2" fmla="val 52632"/>
              </a:avLst>
            </a:prstGeom>
            <a:solidFill>
              <a:srgbClr val="4F81BD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60959" tIns="60959" rIns="60959" bIns="60959" numCol="1" anchor="ctr">
              <a:noAutofit/>
            </a:bodyPr>
            <a:lstStyle/>
            <a:p>
              <a:pPr algn="ctr" defTabSz="1007912">
                <a:defRPr sz="16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</a:p>
          </p:txBody>
        </p:sp>
      </p:grpSp>
      <p:sp>
        <p:nvSpPr>
          <p:cNvPr id="327" name="Slide Number Placeholder 1"/>
          <p:cNvSpPr txBox="1"/>
          <p:nvPr>
            <p:ph type="sldNum" sz="quarter" idx="2"/>
          </p:nvPr>
        </p:nvSpPr>
        <p:spPr>
          <a:xfrm>
            <a:off x="11314424" y="6410091"/>
            <a:ext cx="267976" cy="2576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6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Expectation maximization as hill climbing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Expectation maximization as hill climbing</a:t>
            </a:r>
          </a:p>
        </p:txBody>
      </p:sp>
      <p:sp>
        <p:nvSpPr>
          <p:cNvPr id="330" name="Slide Number"/>
          <p:cNvSpPr txBox="1"/>
          <p:nvPr>
            <p:ph type="sldNum" sz="quarter" idx="4294967295"/>
          </p:nvPr>
        </p:nvSpPr>
        <p:spPr>
          <a:xfrm>
            <a:off x="10787344" y="6049983"/>
            <a:ext cx="366664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31" name="Slides from UIUC CS510"/>
          <p:cNvSpPr txBox="1"/>
          <p:nvPr/>
        </p:nvSpPr>
        <p:spPr>
          <a:xfrm>
            <a:off x="435776" y="6202129"/>
            <a:ext cx="6165388" cy="41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000"/>
              </a:lnSpc>
              <a:defRPr b="1" i="1" sz="22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Slides from UIUC CS510</a:t>
            </a:r>
          </a:p>
        </p:txBody>
      </p:sp>
      <p:sp>
        <p:nvSpPr>
          <p:cNvPr id="332" name="Line 3"/>
          <p:cNvSpPr/>
          <p:nvPr/>
        </p:nvSpPr>
        <p:spPr>
          <a:xfrm flipV="1">
            <a:off x="1937036" y="5438959"/>
            <a:ext cx="6947987" cy="18048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defTabSz="755933">
              <a:def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33" name="Line 4"/>
          <p:cNvSpPr/>
          <p:nvPr/>
        </p:nvSpPr>
        <p:spPr>
          <a:xfrm flipV="1">
            <a:off x="1922748" y="2428057"/>
            <a:ext cx="1" cy="3028951"/>
          </a:xfrm>
          <a:prstGeom prst="line">
            <a:avLst/>
          </a:prstGeom>
          <a:ln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defTabSz="755933">
              <a:def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34" name="Freeform 7"/>
          <p:cNvSpPr/>
          <p:nvPr/>
        </p:nvSpPr>
        <p:spPr>
          <a:xfrm>
            <a:off x="3411045" y="3374007"/>
            <a:ext cx="4000501" cy="18332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997" fill="norm" stroke="1" extrusionOk="0">
                <a:moveTo>
                  <a:pt x="0" y="20342"/>
                </a:moveTo>
                <a:cubicBezTo>
                  <a:pt x="1054" y="15924"/>
                  <a:pt x="2109" y="11506"/>
                  <a:pt x="2777" y="10524"/>
                </a:cubicBezTo>
                <a:cubicBezTo>
                  <a:pt x="3446" y="9542"/>
                  <a:pt x="3394" y="14452"/>
                  <a:pt x="4011" y="14452"/>
                </a:cubicBezTo>
                <a:cubicBezTo>
                  <a:pt x="4629" y="14452"/>
                  <a:pt x="5811" y="12924"/>
                  <a:pt x="6480" y="10524"/>
                </a:cubicBezTo>
                <a:cubicBezTo>
                  <a:pt x="7149" y="8124"/>
                  <a:pt x="7149" y="706"/>
                  <a:pt x="8023" y="52"/>
                </a:cubicBezTo>
                <a:cubicBezTo>
                  <a:pt x="8897" y="-603"/>
                  <a:pt x="10594" y="5179"/>
                  <a:pt x="11726" y="6597"/>
                </a:cubicBezTo>
                <a:cubicBezTo>
                  <a:pt x="12857" y="8015"/>
                  <a:pt x="13989" y="7579"/>
                  <a:pt x="14811" y="8561"/>
                </a:cubicBezTo>
                <a:cubicBezTo>
                  <a:pt x="15634" y="9542"/>
                  <a:pt x="15994" y="11506"/>
                  <a:pt x="16663" y="12488"/>
                </a:cubicBezTo>
                <a:cubicBezTo>
                  <a:pt x="17331" y="13470"/>
                  <a:pt x="18000" y="13033"/>
                  <a:pt x="18823" y="14452"/>
                </a:cubicBezTo>
                <a:cubicBezTo>
                  <a:pt x="19646" y="15870"/>
                  <a:pt x="20623" y="18433"/>
                  <a:pt x="21600" y="20997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defTabSz="755933">
              <a:def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35" name="Freeform 8"/>
          <p:cNvSpPr/>
          <p:nvPr/>
        </p:nvSpPr>
        <p:spPr>
          <a:xfrm>
            <a:off x="4858845" y="4176953"/>
            <a:ext cx="1981201" cy="916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16" fill="norm" stroke="1" extrusionOk="0">
                <a:moveTo>
                  <a:pt x="21600" y="21416"/>
                </a:moveTo>
                <a:cubicBezTo>
                  <a:pt x="19875" y="14513"/>
                  <a:pt x="18150" y="7610"/>
                  <a:pt x="16200" y="4047"/>
                </a:cubicBezTo>
                <a:cubicBezTo>
                  <a:pt x="14250" y="484"/>
                  <a:pt x="11850" y="-184"/>
                  <a:pt x="9900" y="39"/>
                </a:cubicBezTo>
                <a:cubicBezTo>
                  <a:pt x="7950" y="261"/>
                  <a:pt x="6150" y="1820"/>
                  <a:pt x="4500" y="5383"/>
                </a:cubicBezTo>
                <a:cubicBezTo>
                  <a:pt x="2850" y="8946"/>
                  <a:pt x="1425" y="15181"/>
                  <a:pt x="0" y="21416"/>
                </a:cubicBezTo>
              </a:path>
            </a:pathLst>
          </a:custGeom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defTabSz="755933">
              <a:defRPr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36" name="Oval 9"/>
          <p:cNvSpPr/>
          <p:nvPr/>
        </p:nvSpPr>
        <p:spPr>
          <a:xfrm>
            <a:off x="6354440" y="4339494"/>
            <a:ext cx="114301" cy="57151"/>
          </a:xfrm>
          <a:prstGeom prst="ellipse">
            <a:avLst/>
          </a:prstGeom>
          <a:solidFill>
            <a:srgbClr val="4F81BD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 defTabSz="755933">
              <a:defRPr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37" name="Text Box 10"/>
          <p:cNvSpPr txBox="1"/>
          <p:nvPr/>
        </p:nvSpPr>
        <p:spPr>
          <a:xfrm>
            <a:off x="6435560" y="4092840"/>
            <a:ext cx="2254305" cy="3752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755933"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current guess</a:t>
            </a:r>
          </a:p>
        </p:txBody>
      </p:sp>
      <p:sp>
        <p:nvSpPr>
          <p:cNvPr id="338" name="Line 12"/>
          <p:cNvSpPr/>
          <p:nvPr/>
        </p:nvSpPr>
        <p:spPr>
          <a:xfrm>
            <a:off x="5878190" y="4031047"/>
            <a:ext cx="1" cy="400051"/>
          </a:xfrm>
          <a:prstGeom prst="line">
            <a:avLst/>
          </a:prstGeom>
          <a:ln>
            <a:solidFill>
              <a:srgbClr val="000000"/>
            </a:solidFill>
          </a:ln>
        </p:spPr>
        <p:txBody>
          <a:bodyPr lIns="45719" rIns="45719"/>
          <a:lstStyle/>
          <a:p>
            <a:pPr defTabSz="755933">
              <a:def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39" name="Oval 13"/>
          <p:cNvSpPr/>
          <p:nvPr/>
        </p:nvSpPr>
        <p:spPr>
          <a:xfrm>
            <a:off x="5801990" y="4031047"/>
            <a:ext cx="114301" cy="57151"/>
          </a:xfrm>
          <a:prstGeom prst="ellipse">
            <a:avLst/>
          </a:prstGeom>
          <a:solidFill>
            <a:srgbClr val="4F81BD"/>
          </a:solidFill>
          <a:ln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 defTabSz="755933">
              <a:defRPr sz="1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340" name="Text Box 14"/>
          <p:cNvSpPr txBox="1"/>
          <p:nvPr/>
        </p:nvSpPr>
        <p:spPr>
          <a:xfrm>
            <a:off x="5735486" y="3639825"/>
            <a:ext cx="1639557" cy="375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 defTabSz="755933">
              <a:defRPr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next guess</a:t>
            </a:r>
          </a:p>
        </p:txBody>
      </p:sp>
      <p:pic>
        <p:nvPicPr>
          <p:cNvPr id="341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17535" y="2599568"/>
            <a:ext cx="7756930" cy="321683"/>
          </a:xfrm>
          <a:prstGeom prst="rect">
            <a:avLst/>
          </a:prstGeom>
          <a:ln w="12700">
            <a:miter lim="400000"/>
          </a:ln>
        </p:spPr>
      </p:pic>
      <p:sp>
        <p:nvSpPr>
          <p:cNvPr id="342" name="Line"/>
          <p:cNvSpPr/>
          <p:nvPr/>
        </p:nvSpPr>
        <p:spPr>
          <a:xfrm flipH="1">
            <a:off x="5008327" y="3056329"/>
            <a:ext cx="357684" cy="357684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43" name="latex-image-1.pdf" descr="latex-image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204472" y="3119696"/>
            <a:ext cx="5190699" cy="297773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Line"/>
          <p:cNvSpPr/>
          <p:nvPr/>
        </p:nvSpPr>
        <p:spPr>
          <a:xfrm>
            <a:off x="6384651" y="3494831"/>
            <a:ext cx="330175" cy="1353739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5" name="Rectangle"/>
          <p:cNvSpPr/>
          <p:nvPr/>
        </p:nvSpPr>
        <p:spPr>
          <a:xfrm>
            <a:off x="8579259" y="3007527"/>
            <a:ext cx="1283070" cy="733205"/>
          </a:xfrm>
          <a:prstGeom prst="rect">
            <a:avLst/>
          </a:prstGeom>
          <a:ln w="254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46" name="M step object"/>
          <p:cNvSpPr txBox="1"/>
          <p:nvPr/>
        </p:nvSpPr>
        <p:spPr>
          <a:xfrm>
            <a:off x="8626343" y="4174894"/>
            <a:ext cx="6165387" cy="41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000"/>
              </a:lnSpc>
              <a:defRPr b="1" i="1" sz="22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 step object</a:t>
            </a:r>
          </a:p>
        </p:txBody>
      </p:sp>
      <p:sp>
        <p:nvSpPr>
          <p:cNvPr id="347" name="converge to local optimal"/>
          <p:cNvSpPr txBox="1"/>
          <p:nvPr/>
        </p:nvSpPr>
        <p:spPr>
          <a:xfrm>
            <a:off x="5143736" y="5554153"/>
            <a:ext cx="6165387" cy="41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000"/>
              </a:lnSpc>
              <a:defRPr b="1" i="1" sz="22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converge to local optimal</a:t>
            </a:r>
          </a:p>
        </p:txBody>
      </p:sp>
      <p:sp>
        <p:nvSpPr>
          <p:cNvPr id="348" name="Line"/>
          <p:cNvSpPr/>
          <p:nvPr/>
        </p:nvSpPr>
        <p:spPr>
          <a:xfrm flipH="1" flipV="1">
            <a:off x="5973376" y="4093623"/>
            <a:ext cx="386791" cy="142560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EM algorithm in action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EM algorithm in action</a:t>
            </a:r>
          </a:p>
        </p:txBody>
      </p:sp>
      <p:sp>
        <p:nvSpPr>
          <p:cNvPr id="353" name="Slide Number"/>
          <p:cNvSpPr txBox="1"/>
          <p:nvPr>
            <p:ph type="sldNum" sz="quarter" idx="4294967295"/>
          </p:nvPr>
        </p:nvSpPr>
        <p:spPr>
          <a:xfrm>
            <a:off x="10787344" y="6049983"/>
            <a:ext cx="366664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354" name="Object 4" descr="Object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90023" y="3137811"/>
            <a:ext cx="8356601" cy="2159343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Log likelihood increases:"/>
          <p:cNvSpPr txBox="1"/>
          <p:nvPr/>
        </p:nvSpPr>
        <p:spPr>
          <a:xfrm>
            <a:off x="862367" y="1544531"/>
            <a:ext cx="11040544" cy="22578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Log likelihood increases:</a:t>
            </a:r>
            <a:endParaRPr sz="1958"/>
          </a:p>
          <a:p>
            <a:pPr>
              <a:lnSpc>
                <a:spcPts val="2400"/>
              </a:lnSpc>
              <a:spcBef>
                <a:spcPts val="500"/>
              </a:spcBef>
              <a:defRPr sz="1000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opic models and analysis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Topic models and analysis</a:t>
            </a:r>
          </a:p>
        </p:txBody>
      </p:sp>
      <p:sp>
        <p:nvSpPr>
          <p:cNvPr id="360" name="Slide Number"/>
          <p:cNvSpPr txBox="1"/>
          <p:nvPr>
            <p:ph type="sldNum" sz="quarter" idx="4294967295"/>
          </p:nvPr>
        </p:nvSpPr>
        <p:spPr>
          <a:xfrm>
            <a:off x="10787344" y="6049983"/>
            <a:ext cx="366664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1" name="Double-click to edit"/>
          <p:cNvSpPr txBox="1"/>
          <p:nvPr>
            <p:ph type="body" sz="half" idx="4294967295"/>
          </p:nvPr>
        </p:nvSpPr>
        <p:spPr>
          <a:xfrm>
            <a:off x="631530" y="1544531"/>
            <a:ext cx="11504279" cy="2477097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 defTabSz="457200">
              <a:lnSpc>
                <a:spcPts val="2400"/>
              </a:lnSpc>
              <a:spcBef>
                <a:spcPts val="500"/>
              </a:spcBef>
              <a:buSzTx/>
              <a:buFontTx/>
              <a:buNone/>
              <a:defRPr sz="1000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62" name="Topic ≈ main idea discussed in text data…"/>
          <p:cNvSpPr txBox="1"/>
          <p:nvPr/>
        </p:nvSpPr>
        <p:spPr>
          <a:xfrm>
            <a:off x="631530" y="1544531"/>
            <a:ext cx="11652082" cy="470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40631" indent="-240631" defTabSz="755933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Topic ≈ main idea discussed in text data </a:t>
            </a:r>
          </a:p>
          <a:p>
            <a:pPr lvl="1" marL="591552" indent="-210552" defTabSz="755933">
              <a:spcBef>
                <a:spcPts val="500"/>
              </a:spcBef>
              <a:buSzPct val="100000"/>
              <a:buChar char="•"/>
              <a:defRPr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Theme/subject of a discussion or conversation</a:t>
            </a:r>
          </a:p>
          <a:p>
            <a:pPr lvl="1" marL="591552" indent="-210552" defTabSz="755933">
              <a:spcBef>
                <a:spcPts val="500"/>
              </a:spcBef>
              <a:buSzPct val="100000"/>
              <a:buChar char="•"/>
              <a:defRPr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Different granularities (e.g., topic of a sentence, an article, etc.)</a:t>
            </a:r>
          </a:p>
          <a:p>
            <a:pPr defTabSz="755933">
              <a:spcBef>
                <a:spcPts val="500"/>
              </a:spcBef>
              <a:defRPr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40631" indent="-240631" defTabSz="755933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Many applications require discovery of topics in text</a:t>
            </a:r>
          </a:p>
          <a:p>
            <a:pPr lvl="1" marL="591552" indent="-210552" defTabSz="755933">
              <a:spcBef>
                <a:spcPts val="500"/>
              </a:spcBef>
              <a:buSzPct val="100000"/>
              <a:buChar char="•"/>
              <a:defRPr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What are Twitter users talking about today? </a:t>
            </a:r>
          </a:p>
          <a:p>
            <a:pPr lvl="1" marL="591552" indent="-210552" defTabSz="755933">
              <a:spcBef>
                <a:spcPts val="500"/>
              </a:spcBef>
              <a:buSzPct val="100000"/>
              <a:buChar char="•"/>
              <a:defRPr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What are the current research topics in data mining? How are they different from those 5 years ago? </a:t>
            </a:r>
          </a:p>
          <a:p>
            <a:pPr lvl="1" marL="591552" indent="-210552" defTabSz="755933">
              <a:spcBef>
                <a:spcPts val="500"/>
              </a:spcBef>
              <a:buSzPct val="100000"/>
              <a:buChar char="•"/>
              <a:defRPr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What do people like about the iPhone 6? What do they dislike? </a:t>
            </a:r>
          </a:p>
          <a:p>
            <a:pPr lvl="1" marL="591552" indent="-210552" defTabSz="755933">
              <a:spcBef>
                <a:spcPts val="500"/>
              </a:spcBef>
              <a:buSzPct val="100000"/>
              <a:buChar char="•"/>
              <a:defRPr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What were the major topics debated in 2012 presidential election?  </a:t>
            </a:r>
          </a:p>
          <a:p>
            <a:pPr lvl="1" marL="8001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63" name="Slides from UIUC CS510"/>
          <p:cNvSpPr txBox="1"/>
          <p:nvPr/>
        </p:nvSpPr>
        <p:spPr>
          <a:xfrm>
            <a:off x="435776" y="6202129"/>
            <a:ext cx="6165388" cy="41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000"/>
              </a:lnSpc>
              <a:defRPr b="1" i="1" sz="22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Slides from UIUC CS510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Lifecycle of topic and text data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Lifecycle of topic and text data</a:t>
            </a:r>
          </a:p>
        </p:txBody>
      </p:sp>
      <p:sp>
        <p:nvSpPr>
          <p:cNvPr id="368" name="Slide Number"/>
          <p:cNvSpPr txBox="1"/>
          <p:nvPr>
            <p:ph type="sldNum" sz="quarter" idx="4294967295"/>
          </p:nvPr>
        </p:nvSpPr>
        <p:spPr>
          <a:xfrm>
            <a:off x="10787344" y="6049983"/>
            <a:ext cx="366664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69" name="Double-click to edit"/>
          <p:cNvSpPr txBox="1"/>
          <p:nvPr>
            <p:ph type="body" sz="half" idx="4294967295"/>
          </p:nvPr>
        </p:nvSpPr>
        <p:spPr>
          <a:xfrm>
            <a:off x="631530" y="1544531"/>
            <a:ext cx="11504279" cy="2477097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 defTabSz="457200">
              <a:lnSpc>
                <a:spcPts val="2400"/>
              </a:lnSpc>
              <a:spcBef>
                <a:spcPts val="500"/>
              </a:spcBef>
              <a:buSzTx/>
              <a:buFontTx/>
              <a:buNone/>
              <a:defRPr sz="1000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370" name="Rectangle 44"/>
          <p:cNvSpPr/>
          <p:nvPr/>
        </p:nvSpPr>
        <p:spPr>
          <a:xfrm>
            <a:off x="1841105" y="3259188"/>
            <a:ext cx="2669339" cy="2245271"/>
          </a:xfrm>
          <a:prstGeom prst="rect">
            <a:avLst/>
          </a:prstGeom>
          <a:solidFill>
            <a:srgbClr val="FFFFFF"/>
          </a:solidFill>
          <a:ln w="25400">
            <a:solidFill>
              <a:srgbClr val="3A5E8A"/>
            </a:solidFill>
            <a:prstDash val="sysDash"/>
          </a:ln>
        </p:spPr>
        <p:txBody>
          <a:bodyPr lIns="45719" rIns="45719" anchor="ctr"/>
          <a:lstStyle/>
          <a:p>
            <a:pPr algn="ctr" defTabSz="755933">
              <a:defRPr sz="15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373" name="Picture 5"/>
          <p:cNvGrpSpPr/>
          <p:nvPr/>
        </p:nvGrpSpPr>
        <p:grpSpPr>
          <a:xfrm>
            <a:off x="4952063" y="4835797"/>
            <a:ext cx="1636532" cy="894801"/>
            <a:chOff x="0" y="0"/>
            <a:chExt cx="1636530" cy="894799"/>
          </a:xfrm>
        </p:grpSpPr>
        <p:sp>
          <p:nvSpPr>
            <p:cNvPr id="371" name="Rectangle"/>
            <p:cNvSpPr/>
            <p:nvPr/>
          </p:nvSpPr>
          <p:spPr>
            <a:xfrm rot="21413774">
              <a:off x="20748" y="42587"/>
              <a:ext cx="1595035" cy="809626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55933">
                <a:def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372" name="image3.png" descr="image3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 rot="21413774">
              <a:off x="20748" y="42587"/>
              <a:ext cx="1595035" cy="809626"/>
            </a:xfrm>
            <a:prstGeom prst="rect">
              <a:avLst/>
            </a:prstGeom>
            <a:ln w="88900" cap="sq">
              <a:solidFill>
                <a:srgbClr val="FFFFFF"/>
              </a:solidFill>
              <a:prstDash val="solid"/>
              <a:miter lim="800000"/>
            </a:ln>
            <a:effectLst>
              <a:outerShdw sx="100000" sy="100000" kx="0" ky="0" algn="b" rotWithShape="0" blurRad="50800" dist="18000" dir="54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76" name="Picture 6"/>
          <p:cNvGrpSpPr/>
          <p:nvPr/>
        </p:nvGrpSpPr>
        <p:grpSpPr>
          <a:xfrm>
            <a:off x="4875862" y="3708527"/>
            <a:ext cx="1678839" cy="1031471"/>
            <a:chOff x="0" y="0"/>
            <a:chExt cx="1678838" cy="1031470"/>
          </a:xfrm>
        </p:grpSpPr>
        <p:sp>
          <p:nvSpPr>
            <p:cNvPr id="374" name="Rectangle"/>
            <p:cNvSpPr/>
            <p:nvPr/>
          </p:nvSpPr>
          <p:spPr>
            <a:xfrm rot="440101">
              <a:off x="46876" y="97764"/>
              <a:ext cx="1585085" cy="835943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55933">
                <a:def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375" name="image4.png" descr="image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 rot="440101">
              <a:off x="46876" y="97764"/>
              <a:ext cx="1585085" cy="835943"/>
            </a:xfrm>
            <a:prstGeom prst="rect">
              <a:avLst/>
            </a:prstGeom>
            <a:ln w="88900" cap="sq">
              <a:solidFill>
                <a:srgbClr val="FFFFFF"/>
              </a:solidFill>
              <a:prstDash val="solid"/>
              <a:miter lim="800000"/>
            </a:ln>
            <a:effectLst>
              <a:outerShdw sx="100000" sy="100000" kx="0" ky="0" algn="b" rotWithShape="0" blurRad="50800" dist="18000" dir="540000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379" name="Picture 7"/>
          <p:cNvGrpSpPr/>
          <p:nvPr/>
        </p:nvGrpSpPr>
        <p:grpSpPr>
          <a:xfrm>
            <a:off x="4952063" y="4232169"/>
            <a:ext cx="1689641" cy="965029"/>
            <a:chOff x="0" y="0"/>
            <a:chExt cx="1689640" cy="965028"/>
          </a:xfrm>
        </p:grpSpPr>
        <p:sp>
          <p:nvSpPr>
            <p:cNvPr id="377" name="Rectangle"/>
            <p:cNvSpPr/>
            <p:nvPr/>
          </p:nvSpPr>
          <p:spPr>
            <a:xfrm rot="20974153">
              <a:off x="49158" y="138365"/>
              <a:ext cx="1591324" cy="688299"/>
            </a:xfrm>
            <a:prstGeom prst="rect">
              <a:avLst/>
            </a:prstGeom>
            <a:solidFill>
              <a:srgbClr val="EDEDE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755933">
                <a:defRPr sz="1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pic>
          <p:nvPicPr>
            <p:cNvPr id="378" name="image5.png" descr="image5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 rot="20974153">
              <a:off x="49158" y="138365"/>
              <a:ext cx="1591324" cy="688299"/>
            </a:xfrm>
            <a:prstGeom prst="rect">
              <a:avLst/>
            </a:prstGeom>
            <a:ln w="88900" cap="sq">
              <a:solidFill>
                <a:srgbClr val="FFFFFF"/>
              </a:solidFill>
              <a:prstDash val="solid"/>
              <a:miter lim="800000"/>
            </a:ln>
            <a:effectLst>
              <a:outerShdw sx="100000" sy="100000" kx="0" ky="0" algn="b" rotWithShape="0" blurRad="50800" dist="18000" dir="5400000">
                <a:srgbClr val="000000">
                  <a:alpha val="40000"/>
                </a:srgbClr>
              </a:outerShdw>
            </a:effectLst>
          </p:spPr>
        </p:pic>
      </p:grpSp>
      <p:pic>
        <p:nvPicPr>
          <p:cNvPr id="380" name="Picture 25" descr="Picture 25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841105" y="4035621"/>
            <a:ext cx="1295401" cy="649738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TextBox 5"/>
          <p:cNvSpPr txBox="1"/>
          <p:nvPr/>
        </p:nvSpPr>
        <p:spPr>
          <a:xfrm>
            <a:off x="1811346" y="3493884"/>
            <a:ext cx="1493898" cy="392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755933">
              <a:defRPr b="1" sz="2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Real World</a:t>
            </a:r>
          </a:p>
        </p:txBody>
      </p:sp>
      <p:pic>
        <p:nvPicPr>
          <p:cNvPr id="382" name="Picture 3" descr="Picture 3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734317" y="3580996"/>
            <a:ext cx="493695" cy="49369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Picture 3" descr="Picture 3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731557" y="4722861"/>
            <a:ext cx="493695" cy="488681"/>
          </a:xfrm>
          <a:prstGeom prst="rect">
            <a:avLst/>
          </a:prstGeom>
          <a:ln w="12700">
            <a:miter lim="400000"/>
          </a:ln>
        </p:spPr>
      </p:pic>
      <p:sp>
        <p:nvSpPr>
          <p:cNvPr id="384" name="TextBox 16"/>
          <p:cNvSpPr txBox="1"/>
          <p:nvPr/>
        </p:nvSpPr>
        <p:spPr>
          <a:xfrm>
            <a:off x="3334623" y="3749398"/>
            <a:ext cx="646248" cy="850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defTabSz="755933">
              <a:defRPr b="1" sz="60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385" name="Straight Arrow Connector 23"/>
          <p:cNvSpPr/>
          <p:nvPr/>
        </p:nvSpPr>
        <p:spPr>
          <a:xfrm>
            <a:off x="4271614" y="3878734"/>
            <a:ext cx="541291" cy="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defTabSz="755933">
              <a:def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86" name="Straight Arrow Connector 25"/>
          <p:cNvSpPr/>
          <p:nvPr/>
        </p:nvSpPr>
        <p:spPr>
          <a:xfrm>
            <a:off x="4279503" y="5030826"/>
            <a:ext cx="501585" cy="1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defTabSz="755933">
              <a:def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87" name="TextBox 50"/>
          <p:cNvSpPr txBox="1"/>
          <p:nvPr/>
        </p:nvSpPr>
        <p:spPr>
          <a:xfrm>
            <a:off x="5076902" y="2997578"/>
            <a:ext cx="1481744" cy="444759"/>
          </a:xfrm>
          <a:prstGeom prst="rect">
            <a:avLst/>
          </a:prstGeom>
          <a:solidFill>
            <a:srgbClr val="853F4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 defTabSz="755933">
              <a:defRPr b="1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Text Data</a:t>
            </a:r>
          </a:p>
        </p:txBody>
      </p:sp>
      <p:sp>
        <p:nvSpPr>
          <p:cNvPr id="388" name="Straight Arrow Connector 54"/>
          <p:cNvSpPr/>
          <p:nvPr/>
        </p:nvSpPr>
        <p:spPr>
          <a:xfrm flipV="1">
            <a:off x="3136504" y="3724335"/>
            <a:ext cx="548756" cy="366358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defTabSz="755933">
              <a:def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389" name="Straight Arrow Connector 55"/>
          <p:cNvSpPr/>
          <p:nvPr/>
        </p:nvSpPr>
        <p:spPr>
          <a:xfrm>
            <a:off x="3136503" y="4635647"/>
            <a:ext cx="518046" cy="395180"/>
          </a:xfrm>
          <a:prstGeom prst="line">
            <a:avLst/>
          </a:prstGeom>
          <a:ln w="38100">
            <a:solidFill>
              <a:srgbClr val="000000"/>
            </a:solidFill>
            <a:tailEnd type="triangle"/>
          </a:ln>
        </p:spPr>
        <p:txBody>
          <a:bodyPr lIns="45719" rIns="45719"/>
          <a:lstStyle/>
          <a:p>
            <a:pPr defTabSz="755933">
              <a:defRPr sz="15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grpSp>
        <p:nvGrpSpPr>
          <p:cNvPr id="392" name="Group 41"/>
          <p:cNvGrpSpPr/>
          <p:nvPr/>
        </p:nvGrpSpPr>
        <p:grpSpPr>
          <a:xfrm>
            <a:off x="2450705" y="2049360"/>
            <a:ext cx="5665116" cy="948220"/>
            <a:chOff x="0" y="0"/>
            <a:chExt cx="5665114" cy="948218"/>
          </a:xfrm>
        </p:grpSpPr>
        <p:sp>
          <p:nvSpPr>
            <p:cNvPr id="390" name="TextBox 42"/>
            <p:cNvSpPr txBox="1"/>
            <p:nvPr/>
          </p:nvSpPr>
          <p:spPr>
            <a:xfrm>
              <a:off x="0" y="0"/>
              <a:ext cx="2792535" cy="333088"/>
            </a:xfrm>
            <a:prstGeom prst="rect">
              <a:avLst/>
            </a:prstGeom>
            <a:solidFill>
              <a:srgbClr val="E6B9B8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755933">
                <a:defRPr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Knowledge about the world </a:t>
              </a:r>
            </a:p>
          </p:txBody>
        </p:sp>
        <p:sp>
          <p:nvSpPr>
            <p:cNvPr id="391" name="Freeform 43"/>
            <p:cNvSpPr/>
            <p:nvPr/>
          </p:nvSpPr>
          <p:spPr>
            <a:xfrm>
              <a:off x="1343866" y="492529"/>
              <a:ext cx="4321249" cy="4556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99" fill="norm" stroke="1" extrusionOk="0">
                  <a:moveTo>
                    <a:pt x="21600" y="15615"/>
                  </a:moveTo>
                  <a:cubicBezTo>
                    <a:pt x="19135" y="7407"/>
                    <a:pt x="16670" y="-801"/>
                    <a:pt x="13070" y="63"/>
                  </a:cubicBezTo>
                  <a:cubicBezTo>
                    <a:pt x="9470" y="927"/>
                    <a:pt x="4735" y="10863"/>
                    <a:pt x="0" y="20799"/>
                  </a:cubicBezTo>
                </a:path>
              </a:pathLst>
            </a:custGeom>
            <a:noFill/>
            <a:ln w="50800" cap="flat">
              <a:solidFill>
                <a:srgbClr val="3A5E8A"/>
              </a:solidFill>
              <a:prstDash val="sysDash"/>
              <a:round/>
              <a:tailEnd type="triangle" w="med" len="med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755933">
                <a:defRPr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</p:grpSp>
      <p:grpSp>
        <p:nvGrpSpPr>
          <p:cNvPr id="397" name="Group 19"/>
          <p:cNvGrpSpPr/>
          <p:nvPr/>
        </p:nvGrpSpPr>
        <p:grpSpPr>
          <a:xfrm>
            <a:off x="7359506" y="1882292"/>
            <a:ext cx="1521321" cy="2465193"/>
            <a:chOff x="580423" y="0"/>
            <a:chExt cx="1521319" cy="2465192"/>
          </a:xfrm>
        </p:grpSpPr>
        <p:sp>
          <p:nvSpPr>
            <p:cNvPr id="393" name="TextBox 40"/>
            <p:cNvSpPr/>
            <p:nvPr/>
          </p:nvSpPr>
          <p:spPr>
            <a:xfrm>
              <a:off x="831743" y="0"/>
              <a:ext cx="1270001" cy="1270000"/>
            </a:xfrm>
            <a:prstGeom prst="line">
              <a:avLst/>
            </a:prstGeom>
            <a:solidFill>
              <a:schemeClr val="accent4">
                <a:lumOff val="41392"/>
              </a:schemeClr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ctr" defTabSz="755933">
                <a:defRPr b="1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Non-Text Data </a:t>
              </a:r>
            </a:p>
          </p:txBody>
        </p:sp>
        <p:grpSp>
          <p:nvGrpSpPr>
            <p:cNvPr id="396" name="Group 58"/>
            <p:cNvGrpSpPr/>
            <p:nvPr/>
          </p:nvGrpSpPr>
          <p:grpSpPr>
            <a:xfrm>
              <a:off x="580423" y="484917"/>
              <a:ext cx="1270001" cy="1980276"/>
              <a:chOff x="553310" y="0"/>
              <a:chExt cx="1270000" cy="1980274"/>
            </a:xfrm>
          </p:grpSpPr>
          <p:sp>
            <p:nvSpPr>
              <p:cNvPr id="394" name="TextBox 60"/>
              <p:cNvSpPr/>
              <p:nvPr/>
            </p:nvSpPr>
            <p:spPr>
              <a:xfrm>
                <a:off x="553310" y="710274"/>
                <a:ext cx="1270001" cy="1270001"/>
              </a:xfrm>
              <a:prstGeom prst="line">
                <a:avLst/>
              </a:prstGeom>
              <a:solidFill>
                <a:srgbClr val="FFFF99"/>
              </a:solidFill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none" lIns="45719" tIns="45719" rIns="45719" bIns="45719" numCol="1" anchor="t">
                <a:spAutoFit/>
              </a:bodyPr>
              <a:lstStyle/>
              <a:p>
                <a:pPr algn="ctr" defTabSz="755933">
                  <a:defRPr b="1" sz="2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+ Context</a:t>
                </a:r>
              </a:p>
              <a:p>
                <a:pPr algn="ctr" defTabSz="755933">
                  <a:defRPr sz="2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Time</a:t>
                </a:r>
              </a:p>
              <a:p>
                <a:pPr algn="ctr" defTabSz="755933">
                  <a:defRPr sz="2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Location</a:t>
                </a:r>
              </a:p>
              <a:p>
                <a:pPr algn="ctr" defTabSz="755933">
                  <a:defRPr b="1" sz="2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t>…</a:t>
                </a:r>
              </a:p>
            </p:txBody>
          </p:sp>
          <p:sp>
            <p:nvSpPr>
              <p:cNvPr id="395" name="Straight Arrow Connector 62"/>
              <p:cNvSpPr/>
              <p:nvPr/>
            </p:nvSpPr>
            <p:spPr>
              <a:xfrm flipH="1">
                <a:off x="723880" y="0"/>
                <a:ext cx="1" cy="633087"/>
              </a:xfrm>
              <a:prstGeom prst="line">
                <a:avLst/>
              </a:prstGeom>
              <a:noFill/>
              <a:ln w="38100" cap="flat">
                <a:solidFill>
                  <a:srgbClr val="3366FF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defTabSz="755933">
                  <a:defRPr sz="15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</a:p>
            </p:txBody>
          </p:sp>
        </p:grpSp>
      </p:grpSp>
      <p:grpSp>
        <p:nvGrpSpPr>
          <p:cNvPr id="404" name="Group 20"/>
          <p:cNvGrpSpPr/>
          <p:nvPr/>
        </p:nvGrpSpPr>
        <p:grpSpPr>
          <a:xfrm>
            <a:off x="6870303" y="2685058"/>
            <a:ext cx="2819403" cy="2819401"/>
            <a:chOff x="0" y="0"/>
            <a:chExt cx="2819401" cy="2819400"/>
          </a:xfrm>
        </p:grpSpPr>
        <p:sp>
          <p:nvSpPr>
            <p:cNvPr id="398" name="Rectangle 17"/>
            <p:cNvSpPr/>
            <p:nvPr/>
          </p:nvSpPr>
          <p:spPr>
            <a:xfrm>
              <a:off x="1239521" y="0"/>
              <a:ext cx="1579881" cy="2819400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3A5E8A"/>
              </a:solidFill>
              <a:prstDash val="sysDash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755933">
                <a:defRPr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399" name="TextBox 11"/>
            <p:cNvSpPr txBox="1"/>
            <p:nvPr/>
          </p:nvSpPr>
          <p:spPr>
            <a:xfrm>
              <a:off x="1516097" y="228599"/>
              <a:ext cx="845157" cy="349708"/>
            </a:xfrm>
            <a:prstGeom prst="rect">
              <a:avLst/>
            </a:prstGeom>
            <a:noFill/>
            <a:ln w="9525" cap="flat">
              <a:solidFill>
                <a:srgbClr val="4F81BD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755933">
                <a:defRPr b="1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Topic 1</a:t>
              </a:r>
            </a:p>
          </p:txBody>
        </p:sp>
        <p:sp>
          <p:nvSpPr>
            <p:cNvPr id="400" name="TextBox 35"/>
            <p:cNvSpPr txBox="1"/>
            <p:nvPr/>
          </p:nvSpPr>
          <p:spPr>
            <a:xfrm>
              <a:off x="1516097" y="816629"/>
              <a:ext cx="845157" cy="349708"/>
            </a:xfrm>
            <a:prstGeom prst="rect">
              <a:avLst/>
            </a:prstGeom>
            <a:noFill/>
            <a:ln w="9525" cap="flat">
              <a:solidFill>
                <a:srgbClr val="4F81BD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755933">
                <a:defRPr b="1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Topic 2</a:t>
              </a:r>
            </a:p>
          </p:txBody>
        </p:sp>
        <p:sp>
          <p:nvSpPr>
            <p:cNvPr id="401" name="TextBox 39"/>
            <p:cNvSpPr txBox="1"/>
            <p:nvPr/>
          </p:nvSpPr>
          <p:spPr>
            <a:xfrm>
              <a:off x="1516097" y="2112029"/>
              <a:ext cx="838335" cy="349708"/>
            </a:xfrm>
            <a:prstGeom prst="rect">
              <a:avLst/>
            </a:prstGeom>
            <a:noFill/>
            <a:ln w="9525" cap="flat">
              <a:solidFill>
                <a:srgbClr val="4F81BD"/>
              </a:solidFill>
              <a:prstDash val="solid"/>
              <a:round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755933">
                <a:defRPr b="1" sz="2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Topic k</a:t>
              </a:r>
            </a:p>
          </p:txBody>
        </p:sp>
        <p:sp>
          <p:nvSpPr>
            <p:cNvPr id="402" name="Right Arrow 13"/>
            <p:cNvSpPr/>
            <p:nvPr/>
          </p:nvSpPr>
          <p:spPr>
            <a:xfrm>
              <a:off x="-1" y="1773593"/>
              <a:ext cx="978409" cy="48463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chemeClr val="accent4">
                <a:lumOff val="11666"/>
              </a:schemeClr>
            </a:solidFill>
            <a:ln w="25400" cap="flat">
              <a:solidFill>
                <a:srgbClr val="3A5E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755933">
                <a:defRPr sz="15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</a:p>
          </p:txBody>
        </p:sp>
        <p:sp>
          <p:nvSpPr>
            <p:cNvPr id="403" name="TextBox 63"/>
            <p:cNvSpPr txBox="1"/>
            <p:nvPr/>
          </p:nvSpPr>
          <p:spPr>
            <a:xfrm>
              <a:off x="1676631" y="914400"/>
              <a:ext cx="646248" cy="8503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defTabSz="755933">
                <a:defRPr b="1" sz="6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/>
              <a:r>
                <a:t>…</a:t>
              </a:r>
            </a:p>
          </p:txBody>
        </p:sp>
      </p:grpSp>
      <p:sp>
        <p:nvSpPr>
          <p:cNvPr id="405" name="Slides from UIUC CS510"/>
          <p:cNvSpPr txBox="1"/>
          <p:nvPr/>
        </p:nvSpPr>
        <p:spPr>
          <a:xfrm>
            <a:off x="435776" y="6202129"/>
            <a:ext cx="6165388" cy="41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000"/>
              </a:lnSpc>
              <a:defRPr b="1" i="1" sz="22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Slides from UIUC CS510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2" grpId="3"/>
      <p:bldP build="whole" bldLvl="1" animBg="1" rev="0" advAuto="0" spid="397" grpId="4"/>
      <p:bldP build="whole" bldLvl="1" animBg="1" rev="0" advAuto="0" spid="380" grpId="1"/>
      <p:bldP build="whole" bldLvl="1" animBg="1" rev="0" advAuto="0" spid="404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ontent Placeholder 2"/>
          <p:cNvSpPr txBox="1"/>
          <p:nvPr>
            <p:ph type="body" idx="1"/>
          </p:nvPr>
        </p:nvSpPr>
        <p:spPr>
          <a:xfrm>
            <a:off x="507999" y="1498599"/>
            <a:ext cx="11075295" cy="3501939"/>
          </a:xfrm>
          <a:prstGeom prst="rect">
            <a:avLst/>
          </a:prstGeom>
        </p:spPr>
        <p:txBody>
          <a:bodyPr/>
          <a:lstStyle/>
          <a:p>
            <a:pPr marL="270710" indent="-270710"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Assume documents are generated by sampling words from k latent topics</a:t>
            </a:r>
          </a:p>
          <a:p>
            <a:pPr marL="270710" indent="-270710"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0578" indent="-220578" defTabSz="457200">
              <a:lnSpc>
                <a:spcPts val="4200"/>
              </a:lnSpc>
              <a:spcBef>
                <a:spcPts val="0"/>
              </a:spcBef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For each document d:</a:t>
            </a:r>
          </a:p>
          <a:p>
            <a:pPr lvl="1" marL="601578" indent="-220578" defTabSz="457200">
              <a:lnSpc>
                <a:spcPts val="4200"/>
              </a:lnSpc>
              <a:spcBef>
                <a:spcPts val="0"/>
              </a:spcBef>
              <a:buFontTx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For each token position i</a:t>
            </a:r>
          </a:p>
          <a:p>
            <a:pPr lvl="1" marL="601578" indent="-220578" defTabSz="457200">
              <a:lnSpc>
                <a:spcPts val="4200"/>
              </a:lnSpc>
              <a:spcBef>
                <a:spcPts val="0"/>
              </a:spcBef>
              <a:buFontTx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Choose a topic z ∼ Multinomial(       ) </a:t>
            </a:r>
          </a:p>
          <a:p>
            <a:pPr lvl="1" marL="601578" indent="-220578" defTabSz="457200">
              <a:lnSpc>
                <a:spcPts val="4200"/>
              </a:lnSpc>
              <a:spcBef>
                <a:spcPts val="0"/>
              </a:spcBef>
              <a:buFontTx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Choose a term w ∼ Multinomial(       )</a:t>
            </a:r>
          </a:p>
        </p:txBody>
      </p:sp>
      <p:sp>
        <p:nvSpPr>
          <p:cNvPr id="410" name="Slide Number Placeholder 3"/>
          <p:cNvSpPr txBox="1"/>
          <p:nvPr>
            <p:ph type="sldNum" sz="quarter" idx="2"/>
          </p:nvPr>
        </p:nvSpPr>
        <p:spPr>
          <a:xfrm>
            <a:off x="11314424" y="6410091"/>
            <a:ext cx="267976" cy="2576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1" name="Title 1"/>
          <p:cNvSpPr txBox="1"/>
          <p:nvPr>
            <p:ph type="title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Probabilistic latent semantic analysis</a:t>
            </a:r>
          </a:p>
        </p:txBody>
      </p:sp>
      <p:pic>
        <p:nvPicPr>
          <p:cNvPr id="412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4151" y="3144407"/>
            <a:ext cx="269887" cy="27859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3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52216" y="3445323"/>
            <a:ext cx="313757" cy="313758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76387" y="4288174"/>
            <a:ext cx="2974864" cy="1662014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Rectangle"/>
          <p:cNvSpPr/>
          <p:nvPr/>
        </p:nvSpPr>
        <p:spPr>
          <a:xfrm>
            <a:off x="5347217" y="4524749"/>
            <a:ext cx="630057" cy="278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416" name="latex-image-1.pdf" descr="latex-image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32496" y="4606817"/>
            <a:ext cx="267977" cy="276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latex-image-1.pdf" descr="latex-image-1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127165" y="4611139"/>
            <a:ext cx="267977" cy="267977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Probabilistic Latent Semantic Analysis. Thomas Hoffman. 2001."/>
          <p:cNvSpPr txBox="1"/>
          <p:nvPr/>
        </p:nvSpPr>
        <p:spPr>
          <a:xfrm>
            <a:off x="435776" y="6202129"/>
            <a:ext cx="6165388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3300"/>
              </a:lnSpc>
              <a:defRPr i="1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Probabilistic Latent Semantic Analysis. Thomas Hoffman. 2001.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lide Number Placeholder 3"/>
          <p:cNvSpPr txBox="1"/>
          <p:nvPr>
            <p:ph type="sldNum" sz="quarter" idx="2"/>
          </p:nvPr>
        </p:nvSpPr>
        <p:spPr>
          <a:xfrm>
            <a:off x="11314424" y="6410091"/>
            <a:ext cx="267976" cy="2576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21" name="Title 1"/>
          <p:cNvSpPr txBox="1"/>
          <p:nvPr>
            <p:ph type="title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Review of PLSA</a:t>
            </a:r>
          </a:p>
        </p:txBody>
      </p:sp>
      <p:sp>
        <p:nvSpPr>
          <p:cNvPr id="422" name="Probabilistic Latent Semantic Analysis. Thomas Hoffman. 2001."/>
          <p:cNvSpPr txBox="1"/>
          <p:nvPr/>
        </p:nvSpPr>
        <p:spPr>
          <a:xfrm>
            <a:off x="435776" y="6202129"/>
            <a:ext cx="6165388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3300"/>
              </a:lnSpc>
              <a:defRPr i="1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Probabilistic Latent Semantic Analysis. Thomas Hoffman. 2001. </a:t>
            </a:r>
          </a:p>
        </p:txBody>
      </p:sp>
      <p:sp>
        <p:nvSpPr>
          <p:cNvPr id="423" name="Text Box 13"/>
          <p:cNvSpPr txBox="1"/>
          <p:nvPr/>
        </p:nvSpPr>
        <p:spPr>
          <a:xfrm>
            <a:off x="1413095" y="1699726"/>
            <a:ext cx="2330449" cy="103112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/>
          <a:p>
            <a:pPr algn="ctr" defTabSz="1007912">
              <a:lnSpc>
                <a:spcPts val="2400"/>
              </a:lnSpc>
              <a:defRPr b="1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government 0.3 </a:t>
            </a:r>
            <a:br/>
            <a:r>
              <a:t>response  0.2</a:t>
            </a:r>
            <a:br/>
            <a:r>
              <a:t>...</a:t>
            </a:r>
          </a:p>
        </p:txBody>
      </p:sp>
      <p:sp>
        <p:nvSpPr>
          <p:cNvPr id="424" name="Text Box 14"/>
          <p:cNvSpPr txBox="1"/>
          <p:nvPr/>
        </p:nvSpPr>
        <p:spPr>
          <a:xfrm>
            <a:off x="6344673" y="1547326"/>
            <a:ext cx="1847780" cy="133592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/>
          <a:p>
            <a:pPr algn="ctr" defTabSz="1007912">
              <a:lnSpc>
                <a:spcPts val="2400"/>
              </a:lnSpc>
              <a:defRPr b="1" sz="1600">
                <a:solidFill>
                  <a:srgbClr val="4F622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donate  0.1</a:t>
            </a:r>
            <a:br/>
            <a:r>
              <a:t>relief 0.05</a:t>
            </a:r>
            <a:br/>
            <a:r>
              <a:t>help 0.02 </a:t>
            </a:r>
            <a:br/>
            <a:r>
              <a:t>...</a:t>
            </a:r>
          </a:p>
        </p:txBody>
      </p:sp>
      <p:sp>
        <p:nvSpPr>
          <p:cNvPr id="425" name="Text Box 15"/>
          <p:cNvSpPr txBox="1"/>
          <p:nvPr/>
        </p:nvSpPr>
        <p:spPr>
          <a:xfrm>
            <a:off x="4062580" y="1547326"/>
            <a:ext cx="1847780" cy="133592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/>
          <a:p>
            <a:pPr algn="ctr" defTabSz="1007912">
              <a:lnSpc>
                <a:spcPts val="2400"/>
              </a:lnSpc>
              <a:defRPr b="1" sz="16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city 0.2</a:t>
            </a:r>
            <a:br/>
            <a:r>
              <a:t>new   0.1</a:t>
            </a:r>
            <a:br/>
            <a:r>
              <a:t>orleans 0.05 </a:t>
            </a:r>
            <a:br/>
            <a:r>
              <a:t>...</a:t>
            </a:r>
          </a:p>
        </p:txBody>
      </p:sp>
      <p:sp>
        <p:nvSpPr>
          <p:cNvPr id="426" name="Text Box 16"/>
          <p:cNvSpPr txBox="1"/>
          <p:nvPr/>
        </p:nvSpPr>
        <p:spPr>
          <a:xfrm>
            <a:off x="8626767" y="1808401"/>
            <a:ext cx="1847779" cy="813773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/>
          <a:p>
            <a:pPr algn="ctr" defTabSz="1007912">
              <a:spcBef>
                <a:spcPts val="1400"/>
              </a:spcBef>
              <a:defRPr b="1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 0.04</a:t>
            </a:r>
            <a:br/>
            <a:r>
              <a:t>a 0.03 </a:t>
            </a:r>
            <a:br/>
            <a:r>
              <a:t>...</a:t>
            </a:r>
          </a:p>
        </p:txBody>
      </p:sp>
      <p:sp>
        <p:nvSpPr>
          <p:cNvPr id="427" name="Line"/>
          <p:cNvSpPr/>
          <p:nvPr/>
        </p:nvSpPr>
        <p:spPr>
          <a:xfrm flipV="1">
            <a:off x="5586572" y="3355130"/>
            <a:ext cx="3497533" cy="1057234"/>
          </a:xfrm>
          <a:prstGeom prst="line">
            <a:avLst/>
          </a:prstGeom>
          <a:ln w="25400">
            <a:solidFill>
              <a:srgbClr val="C0C0C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8" name="Line"/>
          <p:cNvSpPr/>
          <p:nvPr/>
        </p:nvSpPr>
        <p:spPr>
          <a:xfrm flipH="1" flipV="1">
            <a:off x="2484752" y="3149541"/>
            <a:ext cx="2945558" cy="1262823"/>
          </a:xfrm>
          <a:prstGeom prst="line">
            <a:avLst/>
          </a:prstGeom>
          <a:ln w="25400">
            <a:solidFill>
              <a:srgbClr val="C0C0C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29" name="Line"/>
          <p:cNvSpPr/>
          <p:nvPr/>
        </p:nvSpPr>
        <p:spPr>
          <a:xfrm flipV="1">
            <a:off x="5623508" y="3018008"/>
            <a:ext cx="1339642" cy="1339642"/>
          </a:xfrm>
          <a:prstGeom prst="line">
            <a:avLst/>
          </a:prstGeom>
          <a:ln w="25400">
            <a:solidFill>
              <a:srgbClr val="C0C0C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0" name="Line"/>
          <p:cNvSpPr/>
          <p:nvPr/>
        </p:nvSpPr>
        <p:spPr>
          <a:xfrm flipH="1" flipV="1">
            <a:off x="4943999" y="3075414"/>
            <a:ext cx="565933" cy="1343610"/>
          </a:xfrm>
          <a:prstGeom prst="line">
            <a:avLst/>
          </a:prstGeom>
          <a:ln w="25400">
            <a:solidFill>
              <a:srgbClr val="C0C0C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1" name="Line"/>
          <p:cNvSpPr/>
          <p:nvPr/>
        </p:nvSpPr>
        <p:spPr>
          <a:xfrm flipH="1" flipV="1">
            <a:off x="4972827" y="3114984"/>
            <a:ext cx="540416" cy="1264409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432" name="0.1"/>
          <p:cNvSpPr txBox="1"/>
          <p:nvPr/>
        </p:nvSpPr>
        <p:spPr>
          <a:xfrm>
            <a:off x="2927298" y="3799718"/>
            <a:ext cx="42192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0.1</a:t>
            </a:r>
          </a:p>
        </p:txBody>
      </p:sp>
      <p:sp>
        <p:nvSpPr>
          <p:cNvPr id="433" name="0.5"/>
          <p:cNvSpPr txBox="1"/>
          <p:nvPr/>
        </p:nvSpPr>
        <p:spPr>
          <a:xfrm>
            <a:off x="4420330" y="3424427"/>
            <a:ext cx="421924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0.5</a:t>
            </a:r>
          </a:p>
        </p:txBody>
      </p:sp>
      <p:sp>
        <p:nvSpPr>
          <p:cNvPr id="434" name="Text Box 17"/>
          <p:cNvSpPr txBox="1"/>
          <p:nvPr/>
        </p:nvSpPr>
        <p:spPr>
          <a:xfrm>
            <a:off x="3383522" y="4692522"/>
            <a:ext cx="3872388" cy="92724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/>
          <a:p>
            <a:pPr algn="ctr" defTabSz="1007912">
              <a:spcBef>
                <a:spcPts val="1400"/>
              </a:spcBef>
              <a:defRPr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[ </a:t>
            </a:r>
            <a:r>
              <a:rPr>
                <a:solidFill>
                  <a:srgbClr val="CC0000"/>
                </a:solidFill>
              </a:rPr>
              <a:t>Criticism </a:t>
            </a:r>
            <a:r>
              <a:rPr>
                <a:solidFill>
                  <a:srgbClr val="000000"/>
                </a:solidFill>
              </a:rPr>
              <a:t>of</a:t>
            </a:r>
            <a:r>
              <a:rPr>
                <a:solidFill>
                  <a:srgbClr val="4F6228"/>
                </a:solidFill>
              </a:rPr>
              <a:t> </a:t>
            </a:r>
            <a:r>
              <a:rPr>
                <a:solidFill>
                  <a:srgbClr val="CC0000"/>
                </a:solidFill>
              </a:rPr>
              <a:t>government response </a:t>
            </a:r>
            <a:r>
              <a:rPr>
                <a:solidFill>
                  <a:srgbClr val="000000"/>
                </a:solidFill>
              </a:rPr>
              <a:t>to the </a:t>
            </a:r>
            <a:r>
              <a:rPr>
                <a:solidFill>
                  <a:srgbClr val="CC0000"/>
                </a:solidFill>
              </a:rPr>
              <a:t>hurricane ..</a:t>
            </a:r>
            <a:r>
              <a:t>]</a:t>
            </a:r>
            <a:r>
              <a:rPr>
                <a:solidFill>
                  <a:srgbClr val="000000"/>
                </a:solidFill>
              </a:rPr>
              <a:t> to the </a:t>
            </a:r>
            <a:r>
              <a:rPr>
                <a:solidFill>
                  <a:srgbClr val="0000CC"/>
                </a:solidFill>
              </a:rPr>
              <a:t>[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3333FF"/>
                </a:solidFill>
              </a:rPr>
              <a:t>flooding of New </a:t>
            </a:r>
            <a:r>
              <a:rPr b="0">
                <a:solidFill>
                  <a:srgbClr val="FFFFFF"/>
                </a:solidFill>
              </a:rPr>
              <a:t>_______</a:t>
            </a:r>
            <a:r>
              <a:rPr>
                <a:solidFill>
                  <a:srgbClr val="3333FF"/>
                </a:solidFill>
              </a:rPr>
              <a:t>     </a:t>
            </a:r>
          </a:p>
        </p:txBody>
      </p:sp>
      <p:sp>
        <p:nvSpPr>
          <p:cNvPr id="435" name="Text Box 17"/>
          <p:cNvSpPr txBox="1"/>
          <p:nvPr/>
        </p:nvSpPr>
        <p:spPr>
          <a:xfrm>
            <a:off x="3383522" y="4695042"/>
            <a:ext cx="3872388" cy="92724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/>
          <a:p>
            <a:pPr algn="ctr" defTabSz="1007912">
              <a:spcBef>
                <a:spcPts val="1400"/>
              </a:spcBef>
              <a:defRPr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[ </a:t>
            </a:r>
            <a:r>
              <a:rPr>
                <a:solidFill>
                  <a:srgbClr val="CC0000"/>
                </a:solidFill>
              </a:rPr>
              <a:t>Criticism </a:t>
            </a:r>
            <a:r>
              <a:rPr>
                <a:solidFill>
                  <a:srgbClr val="000000"/>
                </a:solidFill>
              </a:rPr>
              <a:t>of</a:t>
            </a:r>
            <a:r>
              <a:rPr>
                <a:solidFill>
                  <a:srgbClr val="4F6228"/>
                </a:solidFill>
              </a:rPr>
              <a:t> </a:t>
            </a:r>
            <a:r>
              <a:rPr>
                <a:solidFill>
                  <a:srgbClr val="CC0000"/>
                </a:solidFill>
              </a:rPr>
              <a:t>government response </a:t>
            </a:r>
            <a:r>
              <a:rPr>
                <a:solidFill>
                  <a:srgbClr val="000000"/>
                </a:solidFill>
              </a:rPr>
              <a:t>to the </a:t>
            </a:r>
            <a:r>
              <a:rPr>
                <a:solidFill>
                  <a:srgbClr val="CC0000"/>
                </a:solidFill>
              </a:rPr>
              <a:t>hurricane ..</a:t>
            </a:r>
            <a:r>
              <a:t>]</a:t>
            </a:r>
            <a:r>
              <a:rPr>
                <a:solidFill>
                  <a:srgbClr val="000000"/>
                </a:solidFill>
              </a:rPr>
              <a:t> to the </a:t>
            </a:r>
            <a:r>
              <a:rPr>
                <a:solidFill>
                  <a:srgbClr val="0000CC"/>
                </a:solidFill>
              </a:rPr>
              <a:t>[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3333FF"/>
                </a:solidFill>
              </a:rPr>
              <a:t>flooding of New</a:t>
            </a:r>
            <a:r>
              <a:rPr>
                <a:solidFill>
                  <a:srgbClr val="0433FF"/>
                </a:solidFill>
              </a:rPr>
              <a:t> </a:t>
            </a:r>
            <a:r>
              <a:rPr>
                <a:solidFill>
                  <a:srgbClr val="011993"/>
                </a:solidFill>
              </a:rPr>
              <a:t>Orleans</a:t>
            </a:r>
            <a:r>
              <a:rPr>
                <a:solidFill>
                  <a:srgbClr val="0433FF"/>
                </a:solidFill>
              </a:rPr>
              <a:t>     </a:t>
            </a:r>
          </a:p>
        </p:txBody>
      </p:sp>
      <p:sp>
        <p:nvSpPr>
          <p:cNvPr id="436" name="Rectangle"/>
          <p:cNvSpPr/>
          <p:nvPr/>
        </p:nvSpPr>
        <p:spPr>
          <a:xfrm>
            <a:off x="4079701" y="1567587"/>
            <a:ext cx="1813538" cy="1310522"/>
          </a:xfrm>
          <a:prstGeom prst="rect">
            <a:avLst/>
          </a:prstGeom>
          <a:ln w="38100">
            <a:solidFill>
              <a:srgbClr val="FF2600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437" name="0.3"/>
          <p:cNvSpPr txBox="1"/>
          <p:nvPr/>
        </p:nvSpPr>
        <p:spPr>
          <a:xfrm>
            <a:off x="6613570" y="3516989"/>
            <a:ext cx="42192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0.3</a:t>
            </a:r>
          </a:p>
        </p:txBody>
      </p:sp>
      <p:sp>
        <p:nvSpPr>
          <p:cNvPr id="438" name="0.1"/>
          <p:cNvSpPr txBox="1"/>
          <p:nvPr/>
        </p:nvSpPr>
        <p:spPr>
          <a:xfrm>
            <a:off x="8213750" y="3799718"/>
            <a:ext cx="42192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0.1</a:t>
            </a:r>
          </a:p>
        </p:txBody>
      </p:sp>
      <p:sp>
        <p:nvSpPr>
          <p:cNvPr id="439" name="Step 1: sample a topic: topic 2"/>
          <p:cNvSpPr txBox="1"/>
          <p:nvPr/>
        </p:nvSpPr>
        <p:spPr>
          <a:xfrm>
            <a:off x="7652735" y="4738167"/>
            <a:ext cx="3394171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Step 1: sample a topic: topic 2</a:t>
            </a:r>
          </a:p>
        </p:txBody>
      </p:sp>
      <p:sp>
        <p:nvSpPr>
          <p:cNvPr id="440" name="Orleans 0.05"/>
          <p:cNvSpPr txBox="1"/>
          <p:nvPr/>
        </p:nvSpPr>
        <p:spPr>
          <a:xfrm>
            <a:off x="4216745" y="2214397"/>
            <a:ext cx="1539450" cy="36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900">
                <a:solidFill>
                  <a:srgbClr val="01199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Orleans 0.05</a:t>
            </a:r>
          </a:p>
        </p:txBody>
      </p:sp>
      <p:sp>
        <p:nvSpPr>
          <p:cNvPr id="441" name="Step 2: sample a word from topic 2"/>
          <p:cNvSpPr txBox="1"/>
          <p:nvPr/>
        </p:nvSpPr>
        <p:spPr>
          <a:xfrm>
            <a:off x="7652735" y="5321572"/>
            <a:ext cx="3889546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01199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Step 2: sample a word from topic 2</a:t>
            </a:r>
          </a:p>
        </p:txBody>
      </p:sp>
      <p:sp>
        <p:nvSpPr>
          <p:cNvPr id="442" name="Rectangle"/>
          <p:cNvSpPr/>
          <p:nvPr/>
        </p:nvSpPr>
        <p:spPr>
          <a:xfrm>
            <a:off x="1051816" y="1410567"/>
            <a:ext cx="9845124" cy="1789379"/>
          </a:xfrm>
          <a:prstGeom prst="rect">
            <a:avLst/>
          </a:prstGeom>
          <a:ln w="254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43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31688" y="3836738"/>
            <a:ext cx="267977" cy="276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82908" y="2709931"/>
            <a:ext cx="267976" cy="267977"/>
          </a:xfrm>
          <a:prstGeom prst="rect">
            <a:avLst/>
          </a:prstGeom>
          <a:ln w="12700">
            <a:miter lim="400000"/>
          </a:ln>
        </p:spPr>
      </p:pic>
      <p:sp>
        <p:nvSpPr>
          <p:cNvPr id="445" name="Phi T x V, V: vocabulary size ~50,000, T: #topics, T=20"/>
          <p:cNvSpPr txBox="1"/>
          <p:nvPr/>
        </p:nvSpPr>
        <p:spPr>
          <a:xfrm>
            <a:off x="5421154" y="452657"/>
            <a:ext cx="5606055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Phi T x V, V: vocabulary size ~50,000, T: #topics, T=20</a:t>
            </a:r>
          </a:p>
        </p:txBody>
      </p:sp>
      <p:sp>
        <p:nvSpPr>
          <p:cNvPr id="446" name="theta D x T, D: #documents: ~10,000, T: #topics, T=20"/>
          <p:cNvSpPr txBox="1"/>
          <p:nvPr/>
        </p:nvSpPr>
        <p:spPr>
          <a:xfrm>
            <a:off x="5421154" y="831921"/>
            <a:ext cx="5620789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theta D x T, D: #documents: ~10,000, T: #topics, T=20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9" grpId="3"/>
      <p:bldP build="whole" bldLvl="1" animBg="1" rev="0" advAuto="0" spid="436" grpId="2"/>
      <p:bldP build="whole" bldLvl="1" animBg="1" rev="0" advAuto="0" spid="435" grpId="5"/>
      <p:bldP build="whole" bldLvl="1" animBg="1" rev="0" advAuto="0" spid="442" grpId="7"/>
      <p:bldP build="whole" bldLvl="1" animBg="1" rev="0" advAuto="0" spid="440" grpId="4"/>
      <p:bldP build="whole" bldLvl="1" animBg="1" rev="0" advAuto="0" spid="441" grpId="6"/>
      <p:bldP build="whole" bldLvl="1" animBg="1" rev="0" advAuto="0" spid="431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Rounded Rectangle 21"/>
          <p:cNvSpPr/>
          <p:nvPr/>
        </p:nvSpPr>
        <p:spPr>
          <a:xfrm>
            <a:off x="304799" y="4351349"/>
            <a:ext cx="1491287" cy="551089"/>
          </a:xfrm>
          <a:prstGeom prst="roundRect">
            <a:avLst>
              <a:gd name="adj" fmla="val 16667"/>
            </a:avLst>
          </a:prstGeom>
          <a:solidFill>
            <a:srgbClr val="77933C"/>
          </a:solidFill>
          <a:ln w="25400">
            <a:solidFill>
              <a:srgbClr val="3A5E8A"/>
            </a:solidFill>
          </a:ln>
        </p:spPr>
        <p:txBody>
          <a:bodyPr lIns="60959" tIns="60959" rIns="60959" bIns="60959" anchor="ctr"/>
          <a:lstStyle/>
          <a:p>
            <a:pPr algn="ctr" defTabSz="1007912"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49" name="Rounded Rectangle 22"/>
          <p:cNvSpPr/>
          <p:nvPr/>
        </p:nvSpPr>
        <p:spPr>
          <a:xfrm>
            <a:off x="321327" y="2523210"/>
            <a:ext cx="1510712" cy="533481"/>
          </a:xfrm>
          <a:prstGeom prst="roundRect">
            <a:avLst>
              <a:gd name="adj" fmla="val 16667"/>
            </a:avLst>
          </a:prstGeom>
          <a:solidFill>
            <a:srgbClr val="00B0F0"/>
          </a:solidFill>
          <a:ln w="25400">
            <a:solidFill>
              <a:srgbClr val="3A5E8A"/>
            </a:solidFill>
          </a:ln>
        </p:spPr>
        <p:txBody>
          <a:bodyPr lIns="60959" tIns="60959" rIns="60959" bIns="60959" anchor="ctr"/>
          <a:lstStyle/>
          <a:p>
            <a:pPr algn="ctr" defTabSz="1007912"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50" name="Rounded Rectangle 23"/>
          <p:cNvSpPr/>
          <p:nvPr/>
        </p:nvSpPr>
        <p:spPr>
          <a:xfrm>
            <a:off x="304799" y="1353125"/>
            <a:ext cx="1527241" cy="492443"/>
          </a:xfrm>
          <a:prstGeom prst="roundRect">
            <a:avLst>
              <a:gd name="adj" fmla="val 16667"/>
            </a:avLst>
          </a:prstGeom>
          <a:solidFill>
            <a:srgbClr val="FF0000"/>
          </a:solidFill>
          <a:ln w="25400">
            <a:solidFill>
              <a:srgbClr val="3A5E8A"/>
            </a:solidFill>
          </a:ln>
        </p:spPr>
        <p:txBody>
          <a:bodyPr lIns="60959" tIns="60959" rIns="60959" bIns="60959" anchor="ctr"/>
          <a:lstStyle/>
          <a:p>
            <a:pPr algn="ctr" defTabSz="1007912"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51" name="Rounded Rectangle 1"/>
          <p:cNvSpPr/>
          <p:nvPr/>
        </p:nvSpPr>
        <p:spPr>
          <a:xfrm>
            <a:off x="301621" y="5565059"/>
            <a:ext cx="2339979" cy="658695"/>
          </a:xfrm>
          <a:prstGeom prst="roundRect">
            <a:avLst>
              <a:gd name="adj" fmla="val 16667"/>
            </a:avLst>
          </a:prstGeom>
          <a:solidFill>
            <a:schemeClr val="accent4">
              <a:lumOff val="41392"/>
            </a:schemeClr>
          </a:solidFill>
          <a:ln w="25400">
            <a:solidFill>
              <a:srgbClr val="3A5E8A"/>
            </a:solidFill>
          </a:ln>
        </p:spPr>
        <p:txBody>
          <a:bodyPr lIns="60959" tIns="60959" rIns="60959" bIns="60959" anchor="ctr"/>
          <a:lstStyle/>
          <a:p>
            <a:pPr algn="ctr" defTabSz="1007912">
              <a:defRPr sz="2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452" name="Rectangle 2"/>
          <p:cNvSpPr txBox="1"/>
          <p:nvPr>
            <p:ph type="title"/>
          </p:nvPr>
        </p:nvSpPr>
        <p:spPr>
          <a:xfrm>
            <a:off x="642430" y="115951"/>
            <a:ext cx="13106401" cy="1066801"/>
          </a:xfrm>
          <a:prstGeom prst="rect">
            <a:avLst/>
          </a:prstGeom>
        </p:spPr>
        <p:txBody>
          <a:bodyPr/>
          <a:lstStyle>
            <a:lvl1pPr algn="l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Document as a Sample of Mixed Topics</a:t>
            </a:r>
          </a:p>
        </p:txBody>
      </p:sp>
      <p:sp>
        <p:nvSpPr>
          <p:cNvPr id="453" name="Text Box 5"/>
          <p:cNvSpPr txBox="1"/>
          <p:nvPr/>
        </p:nvSpPr>
        <p:spPr>
          <a:xfrm>
            <a:off x="382289" y="1353125"/>
            <a:ext cx="1510031" cy="5109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/>
          <a:p>
            <a:pPr algn="ctr" defTabSz="1007912">
              <a:defRPr b="1"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Topic  </a:t>
            </a:r>
            <a:r>
              <a:rPr b="0">
                <a:latin typeface="Symbol"/>
                <a:ea typeface="Symbol"/>
                <a:cs typeface="Symbol"/>
                <a:sym typeface="Symbol"/>
              </a:rPr>
              <a:t>q</a:t>
            </a:r>
            <a:r>
              <a:rPr baseline="-20250"/>
              <a:t>1</a:t>
            </a:r>
          </a:p>
        </p:txBody>
      </p:sp>
      <p:sp>
        <p:nvSpPr>
          <p:cNvPr id="454" name="Text Box 7"/>
          <p:cNvSpPr txBox="1"/>
          <p:nvPr/>
        </p:nvSpPr>
        <p:spPr>
          <a:xfrm>
            <a:off x="365759" y="4386102"/>
            <a:ext cx="1405321" cy="553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/>
          <a:p>
            <a:pPr algn="ctr" defTabSz="1007912">
              <a:defRPr b="1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Topic </a:t>
            </a:r>
            <a:r>
              <a:rPr b="0">
                <a:latin typeface="Symbol"/>
                <a:ea typeface="Symbol"/>
                <a:cs typeface="Symbol"/>
                <a:sym typeface="Symbol"/>
              </a:rPr>
              <a:t>q</a:t>
            </a:r>
            <a:r>
              <a:rPr baseline="-20615"/>
              <a:t>k</a:t>
            </a:r>
          </a:p>
        </p:txBody>
      </p:sp>
      <p:sp>
        <p:nvSpPr>
          <p:cNvPr id="455" name="Text Box 9"/>
          <p:cNvSpPr txBox="1"/>
          <p:nvPr/>
        </p:nvSpPr>
        <p:spPr>
          <a:xfrm>
            <a:off x="313403" y="2523210"/>
            <a:ext cx="1510032" cy="5530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/>
          <a:p>
            <a:pPr algn="ctr" defTabSz="1007912">
              <a:defRPr b="1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Topic </a:t>
            </a:r>
            <a:r>
              <a:rPr b="0">
                <a:latin typeface="Symbol"/>
                <a:ea typeface="Symbol"/>
                <a:cs typeface="Symbol"/>
                <a:sym typeface="Symbol"/>
              </a:rPr>
              <a:t>q</a:t>
            </a:r>
            <a:r>
              <a:rPr baseline="-20615"/>
              <a:t>2</a:t>
            </a:r>
          </a:p>
        </p:txBody>
      </p:sp>
      <p:sp>
        <p:nvSpPr>
          <p:cNvPr id="456" name="Text Box 10"/>
          <p:cNvSpPr txBox="1"/>
          <p:nvPr/>
        </p:nvSpPr>
        <p:spPr>
          <a:xfrm>
            <a:off x="675259" y="2884196"/>
            <a:ext cx="741681" cy="7088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>
            <a:lvl1pPr algn="ctr" defTabSz="1007912">
              <a:spcBef>
                <a:spcPts val="2500"/>
              </a:spcBef>
              <a:defRPr sz="42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457" name="Text Box 12"/>
          <p:cNvSpPr txBox="1"/>
          <p:nvPr/>
        </p:nvSpPr>
        <p:spPr>
          <a:xfrm>
            <a:off x="291777" y="5565058"/>
            <a:ext cx="2390462" cy="823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/>
          <a:p>
            <a:pPr algn="ctr" defTabSz="1007912"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Background </a:t>
            </a:r>
            <a:r>
              <a:rPr b="0"/>
              <a:t>θ</a:t>
            </a:r>
            <a:r>
              <a:rPr baseline="-20250"/>
              <a:t>B</a:t>
            </a:r>
            <a:endParaRPr baseline="-20250"/>
          </a:p>
        </p:txBody>
      </p:sp>
      <p:sp>
        <p:nvSpPr>
          <p:cNvPr id="458" name="Text Box 13"/>
          <p:cNvSpPr txBox="1"/>
          <p:nvPr/>
        </p:nvSpPr>
        <p:spPr>
          <a:xfrm>
            <a:off x="2038350" y="1214162"/>
            <a:ext cx="2330449" cy="1357453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/>
          <a:p>
            <a:pPr algn="ctr" defTabSz="1007912">
              <a:lnSpc>
                <a:spcPts val="2400"/>
              </a:lnSpc>
              <a:defRPr b="1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government 0.3 </a:t>
            </a:r>
            <a:br/>
            <a:r>
              <a:t>response  0.2</a:t>
            </a:r>
            <a:br/>
            <a:r>
              <a:t>...</a:t>
            </a:r>
          </a:p>
        </p:txBody>
      </p:sp>
      <p:sp>
        <p:nvSpPr>
          <p:cNvPr id="459" name="Text Box 14"/>
          <p:cNvSpPr txBox="1"/>
          <p:nvPr/>
        </p:nvSpPr>
        <p:spPr>
          <a:xfrm>
            <a:off x="2235199" y="3903582"/>
            <a:ext cx="1822452" cy="1357453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/>
          <a:p>
            <a:pPr algn="ctr" defTabSz="1007912">
              <a:lnSpc>
                <a:spcPts val="2400"/>
              </a:lnSpc>
              <a:defRPr b="1" sz="2400">
                <a:solidFill>
                  <a:srgbClr val="4F622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donate  0.1</a:t>
            </a:r>
            <a:br/>
            <a:r>
              <a:t>relief 0.05</a:t>
            </a:r>
            <a:br/>
            <a:r>
              <a:t>help 0.02 </a:t>
            </a:r>
            <a:br/>
            <a:r>
              <a:t>...</a:t>
            </a:r>
          </a:p>
        </p:txBody>
      </p:sp>
      <p:sp>
        <p:nvSpPr>
          <p:cNvPr id="460" name="Text Box 15"/>
          <p:cNvSpPr txBox="1"/>
          <p:nvPr/>
        </p:nvSpPr>
        <p:spPr>
          <a:xfrm>
            <a:off x="2235199" y="2379582"/>
            <a:ext cx="1822452" cy="1662253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/>
          <a:p>
            <a:pPr algn="ctr" defTabSz="1007912">
              <a:lnSpc>
                <a:spcPts val="2400"/>
              </a:lnSpc>
              <a:defRPr b="1" sz="24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city 0.2</a:t>
            </a:r>
            <a:br/>
            <a:r>
              <a:t>new   0.1</a:t>
            </a:r>
            <a:br/>
            <a:r>
              <a:t>orleans 0.05 </a:t>
            </a:r>
            <a:br/>
            <a:r>
              <a:t>...</a:t>
            </a:r>
          </a:p>
        </p:txBody>
      </p:sp>
      <p:sp>
        <p:nvSpPr>
          <p:cNvPr id="461" name="Text Box 16"/>
          <p:cNvSpPr txBox="1"/>
          <p:nvPr/>
        </p:nvSpPr>
        <p:spPr>
          <a:xfrm>
            <a:off x="2838449" y="5449093"/>
            <a:ext cx="1631951" cy="1191449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/>
          <a:p>
            <a:pPr defTabSz="1007912">
              <a:spcBef>
                <a:spcPts val="1400"/>
              </a:spcBef>
              <a:defRPr b="1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 0.04</a:t>
            </a:r>
            <a:br/>
            <a:r>
              <a:t>a 0.03 </a:t>
            </a:r>
            <a:br/>
            <a:r>
              <a:t>...</a:t>
            </a:r>
          </a:p>
        </p:txBody>
      </p:sp>
      <p:sp>
        <p:nvSpPr>
          <p:cNvPr id="462" name="Text Box 17"/>
          <p:cNvSpPr txBox="1"/>
          <p:nvPr/>
        </p:nvSpPr>
        <p:spPr>
          <a:xfrm>
            <a:off x="4673600" y="1942718"/>
            <a:ext cx="7416800" cy="3325050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/>
          <a:p>
            <a:pPr algn="ctr" defTabSz="1007912">
              <a:spcBef>
                <a:spcPts val="1400"/>
              </a:spcBef>
              <a:defRPr b="1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[ </a:t>
            </a:r>
            <a:r>
              <a:rPr>
                <a:solidFill>
                  <a:srgbClr val="CC0000"/>
                </a:solidFill>
              </a:rPr>
              <a:t>Criticism </a:t>
            </a:r>
            <a:r>
              <a:rPr>
                <a:solidFill>
                  <a:srgbClr val="000000"/>
                </a:solidFill>
              </a:rPr>
              <a:t>of</a:t>
            </a:r>
            <a:r>
              <a:rPr>
                <a:solidFill>
                  <a:srgbClr val="4F6228"/>
                </a:solidFill>
              </a:rPr>
              <a:t> </a:t>
            </a:r>
            <a:r>
              <a:rPr>
                <a:solidFill>
                  <a:srgbClr val="CC0000"/>
                </a:solidFill>
              </a:rPr>
              <a:t>government response </a:t>
            </a:r>
            <a:r>
              <a:rPr>
                <a:solidFill>
                  <a:srgbClr val="000000"/>
                </a:solidFill>
              </a:rPr>
              <a:t>to the </a:t>
            </a:r>
            <a:r>
              <a:rPr>
                <a:solidFill>
                  <a:srgbClr val="CC0000"/>
                </a:solidFill>
              </a:rPr>
              <a:t>hurricane primarily consisted </a:t>
            </a:r>
            <a:r>
              <a:rPr>
                <a:solidFill>
                  <a:srgbClr val="000000"/>
                </a:solidFill>
              </a:rPr>
              <a:t>of </a:t>
            </a:r>
            <a:r>
              <a:rPr>
                <a:solidFill>
                  <a:srgbClr val="CC0000"/>
                </a:solidFill>
              </a:rPr>
              <a:t>criticism </a:t>
            </a:r>
            <a:r>
              <a:rPr>
                <a:solidFill>
                  <a:srgbClr val="000000"/>
                </a:solidFill>
              </a:rPr>
              <a:t>of its </a:t>
            </a:r>
            <a:r>
              <a:rPr>
                <a:solidFill>
                  <a:srgbClr val="CC0000"/>
                </a:solidFill>
              </a:rPr>
              <a:t>response </a:t>
            </a:r>
            <a:r>
              <a:rPr>
                <a:solidFill>
                  <a:srgbClr val="000000"/>
                </a:solidFill>
              </a:rPr>
              <a:t>to the </a:t>
            </a:r>
            <a:r>
              <a:rPr>
                <a:solidFill>
                  <a:srgbClr val="CC0000"/>
                </a:solidFill>
              </a:rPr>
              <a:t>approach </a:t>
            </a:r>
            <a:r>
              <a:rPr>
                <a:solidFill>
                  <a:srgbClr val="000000"/>
                </a:solidFill>
              </a:rPr>
              <a:t>of the </a:t>
            </a:r>
            <a:r>
              <a:rPr>
                <a:solidFill>
                  <a:srgbClr val="CC0000"/>
                </a:solidFill>
              </a:rPr>
              <a:t>storm </a:t>
            </a:r>
            <a:r>
              <a:rPr>
                <a:solidFill>
                  <a:srgbClr val="000000"/>
                </a:solidFill>
              </a:rPr>
              <a:t>and its </a:t>
            </a:r>
            <a:r>
              <a:rPr>
                <a:solidFill>
                  <a:srgbClr val="CC0000"/>
                </a:solidFill>
              </a:rPr>
              <a:t>aftermath, specifically </a:t>
            </a:r>
            <a:r>
              <a:rPr>
                <a:solidFill>
                  <a:srgbClr val="000000"/>
                </a:solidFill>
              </a:rPr>
              <a:t>in the </a:t>
            </a:r>
            <a:r>
              <a:rPr>
                <a:solidFill>
                  <a:srgbClr val="CC0000"/>
                </a:solidFill>
              </a:rPr>
              <a:t>delayed response</a:t>
            </a:r>
            <a:r>
              <a:t> ]</a:t>
            </a:r>
            <a:r>
              <a:rPr>
                <a:solidFill>
                  <a:srgbClr val="000000"/>
                </a:solidFill>
              </a:rPr>
              <a:t> to the </a:t>
            </a:r>
            <a:r>
              <a:rPr>
                <a:solidFill>
                  <a:srgbClr val="0000CC"/>
                </a:solidFill>
              </a:rPr>
              <a:t>[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3333FF"/>
                </a:solidFill>
              </a:rPr>
              <a:t>flooding of New Orleans. … 80%</a:t>
            </a:r>
            <a:r>
              <a:rPr>
                <a:solidFill>
                  <a:srgbClr val="C0504D"/>
                </a:solidFill>
              </a:rPr>
              <a:t> </a:t>
            </a:r>
            <a:r>
              <a:rPr>
                <a:solidFill>
                  <a:srgbClr val="000000"/>
                </a:solidFill>
              </a:rPr>
              <a:t>of the </a:t>
            </a:r>
            <a:r>
              <a:rPr>
                <a:solidFill>
                  <a:srgbClr val="3333FF"/>
                </a:solidFill>
              </a:rPr>
              <a:t>1.3 million residents </a:t>
            </a:r>
            <a:r>
              <a:rPr>
                <a:solidFill>
                  <a:srgbClr val="000000"/>
                </a:solidFill>
              </a:rPr>
              <a:t>of the </a:t>
            </a:r>
            <a:r>
              <a:rPr>
                <a:solidFill>
                  <a:srgbClr val="3333FF"/>
                </a:solidFill>
              </a:rPr>
              <a:t>greater New Orleans metropolitan area evacuated</a:t>
            </a:r>
            <a:r>
              <a:rPr>
                <a:solidFill>
                  <a:srgbClr val="0000CC"/>
                </a:solidFill>
              </a:rPr>
              <a:t> ]</a:t>
            </a:r>
            <a:r>
              <a:rPr>
                <a:solidFill>
                  <a:srgbClr val="000000"/>
                </a:solidFill>
              </a:rPr>
              <a:t> …</a:t>
            </a:r>
            <a:r>
              <a:rPr>
                <a:solidFill>
                  <a:srgbClr val="009900"/>
                </a:solidFill>
              </a:rPr>
              <a:t>[ Over seventy countries pledged monetary donations </a:t>
            </a:r>
            <a:r>
              <a:rPr>
                <a:solidFill>
                  <a:srgbClr val="000000"/>
                </a:solidFill>
              </a:rPr>
              <a:t>or other</a:t>
            </a:r>
            <a:r>
              <a:rPr>
                <a:solidFill>
                  <a:srgbClr val="009900"/>
                </a:solidFill>
              </a:rPr>
              <a:t> assistance]</a:t>
            </a:r>
            <a:r>
              <a:rPr>
                <a:solidFill>
                  <a:srgbClr val="000000"/>
                </a:solidFill>
              </a:rPr>
              <a:t>. …</a:t>
            </a:r>
          </a:p>
        </p:txBody>
      </p:sp>
      <p:sp>
        <p:nvSpPr>
          <p:cNvPr id="463" name="TextBox 3"/>
          <p:cNvSpPr txBox="1"/>
          <p:nvPr/>
        </p:nvSpPr>
        <p:spPr>
          <a:xfrm>
            <a:off x="5547358" y="1295399"/>
            <a:ext cx="5325114" cy="4681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0959" tIns="60959" rIns="60959" bIns="60959">
            <a:spAutoFit/>
          </a:bodyPr>
          <a:lstStyle>
            <a:lvl1pPr defTabSz="1007912">
              <a:defRPr b="1" sz="2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Blog article about “Hurricane Katrina”</a:t>
            </a:r>
          </a:p>
        </p:txBody>
      </p:sp>
      <p:sp>
        <p:nvSpPr>
          <p:cNvPr id="464" name="Slide Number Placeholder 2"/>
          <p:cNvSpPr txBox="1"/>
          <p:nvPr>
            <p:ph type="sldNum" sz="quarter" idx="2"/>
          </p:nvPr>
        </p:nvSpPr>
        <p:spPr>
          <a:xfrm>
            <a:off x="11314424" y="6410091"/>
            <a:ext cx="267976" cy="2576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65" name="proportion of topics"/>
          <p:cNvSpPr txBox="1"/>
          <p:nvPr/>
        </p:nvSpPr>
        <p:spPr>
          <a:xfrm>
            <a:off x="5969504" y="6027734"/>
            <a:ext cx="6165388" cy="41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000"/>
              </a:lnSpc>
              <a:defRPr b="1" i="1" sz="22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proportion of topics</a:t>
            </a:r>
          </a:p>
        </p:txBody>
      </p:sp>
      <p:sp>
        <p:nvSpPr>
          <p:cNvPr id="466" name="Line"/>
          <p:cNvSpPr/>
          <p:nvPr/>
        </p:nvSpPr>
        <p:spPr>
          <a:xfrm flipH="1" flipV="1">
            <a:off x="4223024" y="4784200"/>
            <a:ext cx="1636984" cy="125609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robabilistic latent semantic analysis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Probabilistic latent semantic analysis</a:t>
            </a:r>
          </a:p>
        </p:txBody>
      </p:sp>
      <p:sp>
        <p:nvSpPr>
          <p:cNvPr id="469" name="Slide Number"/>
          <p:cNvSpPr txBox="1"/>
          <p:nvPr>
            <p:ph type="sldNum" sz="quarter" idx="4294967295"/>
          </p:nvPr>
        </p:nvSpPr>
        <p:spPr>
          <a:xfrm>
            <a:off x="10787344" y="6049983"/>
            <a:ext cx="366664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470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9840" y="1654064"/>
            <a:ext cx="3312749" cy="74643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latex-image-1.pdf" descr="latex-image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54237" y="4796816"/>
            <a:ext cx="6548115" cy="639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latex-image-1.pdf" descr="latex-image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74805" y="2669364"/>
            <a:ext cx="3312749" cy="19049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robabilistic latent semantic analysis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Probabilistic latent semantic analysis</a:t>
            </a:r>
          </a:p>
        </p:txBody>
      </p:sp>
      <p:sp>
        <p:nvSpPr>
          <p:cNvPr id="477" name="Slide Number"/>
          <p:cNvSpPr txBox="1"/>
          <p:nvPr>
            <p:ph type="sldNum" sz="quarter" idx="4294967295"/>
          </p:nvPr>
        </p:nvSpPr>
        <p:spPr>
          <a:xfrm>
            <a:off x="10787344" y="6049983"/>
            <a:ext cx="366664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78" name="Double-click to edit"/>
          <p:cNvSpPr txBox="1"/>
          <p:nvPr>
            <p:ph type="body" sz="half" idx="4294967295"/>
          </p:nvPr>
        </p:nvSpPr>
        <p:spPr>
          <a:xfrm>
            <a:off x="580730" y="1760431"/>
            <a:ext cx="11504279" cy="2477097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 defTabSz="457200">
              <a:lnSpc>
                <a:spcPts val="2400"/>
              </a:lnSpc>
              <a:spcBef>
                <a:spcPts val="500"/>
              </a:spcBef>
              <a:buSzTx/>
              <a:buFontTx/>
              <a:buNone/>
              <a:defRPr sz="1000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479" name="M step: take the derivative of the above formula for             :…"/>
          <p:cNvSpPr txBox="1"/>
          <p:nvPr/>
        </p:nvSpPr>
        <p:spPr>
          <a:xfrm>
            <a:off x="631530" y="1544531"/>
            <a:ext cx="10838265" cy="48536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spcBef>
                <a:spcPts val="500"/>
              </a:spcBef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spcBef>
                <a:spcPts val="500"/>
              </a:spcBef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40631" indent="-240631">
              <a:spcBef>
                <a:spcPts val="500"/>
              </a:spcBef>
              <a:buSzPct val="100000"/>
              <a:buChar char="•"/>
              <a:defRPr b="1" sz="2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40631" indent="-240631">
              <a:spcBef>
                <a:spcPts val="500"/>
              </a:spcBef>
              <a:buSzPct val="100000"/>
              <a:buChar char="•"/>
              <a:defRPr b="1" sz="2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 step: take the derivative of the above formula for             :</a:t>
            </a:r>
          </a:p>
          <a:p>
            <a:pPr marL="240631" indent="-240631">
              <a:spcBef>
                <a:spcPts val="500"/>
              </a:spcBef>
              <a:buSzPct val="100000"/>
              <a:buChar char="•"/>
              <a:defRPr b="1" sz="2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40631" indent="-240631">
              <a:spcBef>
                <a:spcPts val="500"/>
              </a:spcBef>
              <a:buSzPct val="100000"/>
              <a:buChar char="•"/>
              <a:defRPr b="1" sz="2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40631" indent="-240631">
              <a:spcBef>
                <a:spcPts val="500"/>
              </a:spcBef>
              <a:buSzPct val="100000"/>
              <a:buChar char="•"/>
              <a:defRPr b="1" sz="2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40631" indent="-240631">
              <a:spcBef>
                <a:spcPts val="500"/>
              </a:spcBef>
              <a:buSzPct val="100000"/>
              <a:buChar char="•"/>
              <a:defRPr b="1" sz="2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40631" indent="-240631">
              <a:spcBef>
                <a:spcPts val="500"/>
              </a:spcBef>
              <a:buSzPct val="100000"/>
              <a:buChar char="•"/>
              <a:defRPr b="1" sz="2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 step: apply Bayes theorem: </a:t>
            </a:r>
          </a:p>
        </p:txBody>
      </p:sp>
      <p:sp>
        <p:nvSpPr>
          <p:cNvPr id="480" name=": latent variable's conditional probability, i.e.,"/>
          <p:cNvSpPr txBox="1"/>
          <p:nvPr/>
        </p:nvSpPr>
        <p:spPr>
          <a:xfrm>
            <a:off x="6245755" y="2456403"/>
            <a:ext cx="4796672" cy="362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3600"/>
              </a:lnSpc>
              <a:defRPr sz="19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: latent variable's conditional probability, i.e., </a:t>
            </a:r>
          </a:p>
        </p:txBody>
      </p:sp>
      <p:pic>
        <p:nvPicPr>
          <p:cNvPr id="48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46251" y="3372322"/>
            <a:ext cx="860037" cy="251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36999" y="1548162"/>
            <a:ext cx="4732834" cy="1227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69062" y="2556486"/>
            <a:ext cx="446253" cy="188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8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1072869" y="2524717"/>
            <a:ext cx="816383" cy="251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48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437433" y="4519579"/>
            <a:ext cx="2743446" cy="450417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86113" y="4595071"/>
            <a:ext cx="2402222" cy="450418"/>
          </a:xfrm>
          <a:prstGeom prst="rect">
            <a:avLst/>
          </a:prstGeom>
          <a:ln w="12700">
            <a:miter lim="400000"/>
          </a:ln>
        </p:spPr>
      </p:pic>
      <p:pic>
        <p:nvPicPr>
          <p:cNvPr id="487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441268" y="3903785"/>
            <a:ext cx="2492755" cy="418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8" name="Image" descr="Image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092617" y="4026538"/>
            <a:ext cx="2234509" cy="418631"/>
          </a:xfrm>
          <a:prstGeom prst="rect">
            <a:avLst/>
          </a:prstGeom>
          <a:ln w="12700">
            <a:miter lim="400000"/>
          </a:ln>
        </p:spPr>
      </p:pic>
      <p:sp>
        <p:nvSpPr>
          <p:cNvPr id="489" name="Rectangle"/>
          <p:cNvSpPr/>
          <p:nvPr/>
        </p:nvSpPr>
        <p:spPr>
          <a:xfrm>
            <a:off x="4650844" y="4650698"/>
            <a:ext cx="366664" cy="18818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490" name="Image" descr="Image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4654941" y="4637998"/>
            <a:ext cx="282269" cy="188180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Image" descr="Image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5590387" y="5406854"/>
            <a:ext cx="3441993" cy="487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Review of Lecture 5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Review of Lecture 5</a:t>
            </a:r>
          </a:p>
        </p:txBody>
      </p:sp>
      <p:sp>
        <p:nvSpPr>
          <p:cNvPr id="97" name="Slide Number"/>
          <p:cNvSpPr txBox="1"/>
          <p:nvPr>
            <p:ph type="sldNum" sz="quarter" idx="4294967295"/>
          </p:nvPr>
        </p:nvSpPr>
        <p:spPr>
          <a:xfrm>
            <a:off x="10857975" y="6049983"/>
            <a:ext cx="225402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98" name="Multiple additive regression tree (MART)…"/>
          <p:cNvSpPr txBox="1"/>
          <p:nvPr>
            <p:ph type="body" idx="4294967295"/>
          </p:nvPr>
        </p:nvSpPr>
        <p:spPr>
          <a:xfrm>
            <a:off x="631530" y="1544531"/>
            <a:ext cx="11040724" cy="4994590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Multiple additive regression tree (MART)</a:t>
            </a: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Minimizes the square loss (i.e., just like linear regression and regression tree)</a:t>
            </a: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First iteration: f0(x) = avg of all y_i</a:t>
            </a: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From iteration 1 through k:</a:t>
            </a:r>
          </a:p>
          <a:p>
            <a:pPr lvl="2" marL="12573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Update the residual of each y_i</a:t>
            </a:r>
          </a:p>
          <a:p>
            <a:pPr lvl="2" marL="12573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Fit a regression tree fk(x) for the residuals</a:t>
            </a:r>
          </a:p>
          <a:p>
            <a:pPr lvl="2" marL="12573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Update the sum F(x)</a:t>
            </a: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 name “gradient boosting regression tree” comes from the fact that the residual = gradient of the objective function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robabilistic latent semantic analysis: partially available labels"/>
          <p:cNvSpPr txBox="1"/>
          <p:nvPr>
            <p:ph type="title" idx="4294967295"/>
          </p:nvPr>
        </p:nvSpPr>
        <p:spPr>
          <a:xfrm>
            <a:off x="386860" y="528637"/>
            <a:ext cx="10952704" cy="960683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Probabilistic latent semantic analysis: partially available labels</a:t>
            </a:r>
          </a:p>
        </p:txBody>
      </p:sp>
      <p:sp>
        <p:nvSpPr>
          <p:cNvPr id="496" name="Slide Number"/>
          <p:cNvSpPr txBox="1"/>
          <p:nvPr>
            <p:ph type="sldNum" sz="quarter" idx="4294967295"/>
          </p:nvPr>
        </p:nvSpPr>
        <p:spPr>
          <a:xfrm>
            <a:off x="10787344" y="6049983"/>
            <a:ext cx="366664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497" name="Double-click to edit"/>
          <p:cNvSpPr txBox="1"/>
          <p:nvPr>
            <p:ph type="body" sz="half" idx="4294967295"/>
          </p:nvPr>
        </p:nvSpPr>
        <p:spPr>
          <a:xfrm>
            <a:off x="631530" y="1544531"/>
            <a:ext cx="11504279" cy="2477097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 defTabSz="457200">
              <a:lnSpc>
                <a:spcPts val="2400"/>
              </a:lnSpc>
              <a:spcBef>
                <a:spcPts val="500"/>
              </a:spcBef>
              <a:buSzTx/>
              <a:buFontTx/>
              <a:buNone/>
              <a:defRPr sz="1000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498" name="Generalized topic modeling:…"/>
          <p:cNvSpPr txBox="1"/>
          <p:nvPr/>
        </p:nvSpPr>
        <p:spPr>
          <a:xfrm>
            <a:off x="642085" y="1913935"/>
            <a:ext cx="11652081" cy="47088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210552" indent="-210552" defTabSz="755933">
              <a:spcBef>
                <a:spcPts val="500"/>
              </a:spcBef>
              <a:buSzPct val="100000"/>
              <a:buChar char="•"/>
              <a:defRPr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Generalized topic modeling:</a:t>
            </a:r>
          </a:p>
          <a:p>
            <a:pPr lvl="1" marL="591552" indent="-210552" defTabSz="755933">
              <a:spcBef>
                <a:spcPts val="500"/>
              </a:spcBef>
              <a:buSzPct val="100000"/>
              <a:buChar char="•"/>
              <a:defRPr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Each document can contain just one topic, e.g., short documents</a:t>
            </a:r>
          </a:p>
          <a:p>
            <a:pPr lvl="1" marL="591552" indent="-210552" defTabSz="755933">
              <a:spcBef>
                <a:spcPts val="500"/>
              </a:spcBef>
              <a:buSzPct val="100000"/>
              <a:buChar char="•"/>
              <a:defRPr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That is, topic inference = topic classification</a:t>
            </a:r>
          </a:p>
          <a:p>
            <a:pPr defTabSz="755933">
              <a:spcBef>
                <a:spcPts val="500"/>
              </a:spcBef>
              <a:defRPr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10552" indent="-210552" defTabSz="755933">
              <a:spcBef>
                <a:spcPts val="500"/>
              </a:spcBef>
              <a:buSzPct val="100000"/>
              <a:buChar char="•"/>
              <a:defRPr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If we already know the document tags for a part of the documents, does the partial labels help us make better predictions for the entire corpus? </a:t>
            </a:r>
            <a:r>
              <a:rPr b="1">
                <a:solidFill>
                  <a:srgbClr val="FF2600"/>
                </a:solidFill>
              </a:rPr>
              <a:t>(Homework 3)</a:t>
            </a:r>
            <a:endParaRPr b="1">
              <a:solidFill>
                <a:srgbClr val="FF2600"/>
              </a:solidFill>
            </a:endParaRPr>
          </a:p>
          <a:p>
            <a:pPr defTabSz="755933">
              <a:spcBef>
                <a:spcPts val="500"/>
              </a:spcBef>
              <a:defRPr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10552" indent="-210552" defTabSz="755933">
              <a:spcBef>
                <a:spcPts val="500"/>
              </a:spcBef>
              <a:buSzPct val="100000"/>
              <a:buChar char="•"/>
              <a:defRPr sz="2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Example: news tagging, StackOverflow question tagging</a:t>
            </a:r>
          </a:p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robabilistic latent semantic analysis: partially available labels"/>
          <p:cNvSpPr txBox="1"/>
          <p:nvPr>
            <p:ph type="title" idx="4294967295"/>
          </p:nvPr>
        </p:nvSpPr>
        <p:spPr>
          <a:xfrm>
            <a:off x="386860" y="528637"/>
            <a:ext cx="10952704" cy="960683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Probabilistic latent semantic analysis: partially available labels</a:t>
            </a:r>
          </a:p>
        </p:txBody>
      </p:sp>
      <p:sp>
        <p:nvSpPr>
          <p:cNvPr id="503" name="Slide Number"/>
          <p:cNvSpPr txBox="1"/>
          <p:nvPr>
            <p:ph type="sldNum" sz="quarter" idx="4294967295"/>
          </p:nvPr>
        </p:nvSpPr>
        <p:spPr>
          <a:xfrm>
            <a:off x="10787344" y="6049983"/>
            <a:ext cx="366664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04" name="Double-click to edit"/>
          <p:cNvSpPr txBox="1"/>
          <p:nvPr>
            <p:ph type="body" sz="half" idx="4294967295"/>
          </p:nvPr>
        </p:nvSpPr>
        <p:spPr>
          <a:xfrm>
            <a:off x="631530" y="1544531"/>
            <a:ext cx="11504279" cy="2477097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 defTabSz="457200">
              <a:lnSpc>
                <a:spcPts val="2400"/>
              </a:lnSpc>
              <a:spcBef>
                <a:spcPts val="500"/>
              </a:spcBef>
              <a:buSzTx/>
              <a:buFontTx/>
              <a:buNone/>
              <a:defRPr sz="1000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pic>
        <p:nvPicPr>
          <p:cNvPr id="5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07842" y="1899793"/>
            <a:ext cx="2518967" cy="4305268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478639" y="1625378"/>
            <a:ext cx="5356875" cy="4450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Homework 3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Homework 3</a:t>
            </a:r>
          </a:p>
        </p:txBody>
      </p:sp>
      <p:sp>
        <p:nvSpPr>
          <p:cNvPr id="511" name="Slide Number"/>
          <p:cNvSpPr txBox="1"/>
          <p:nvPr>
            <p:ph type="sldNum" sz="quarter" idx="4294967295"/>
          </p:nvPr>
        </p:nvSpPr>
        <p:spPr>
          <a:xfrm>
            <a:off x="10787344" y="6049983"/>
            <a:ext cx="366664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12" name="Double-click to edit"/>
          <p:cNvSpPr txBox="1"/>
          <p:nvPr>
            <p:ph type="body" sz="half" idx="4294967295"/>
          </p:nvPr>
        </p:nvSpPr>
        <p:spPr>
          <a:xfrm>
            <a:off x="631530" y="1544531"/>
            <a:ext cx="11504279" cy="2477097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0" indent="0" defTabSz="457200">
              <a:lnSpc>
                <a:spcPts val="2400"/>
              </a:lnSpc>
              <a:spcBef>
                <a:spcPts val="500"/>
              </a:spcBef>
              <a:buSzTx/>
              <a:buFontTx/>
              <a:buNone/>
              <a:defRPr sz="1000">
                <a:solidFill>
                  <a:srgbClr val="11111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</a:p>
        </p:txBody>
      </p:sp>
      <p:sp>
        <p:nvSpPr>
          <p:cNvPr id="513" name="Suppose each document has only 1 topic. We have two document set: S1 (100 documents) contains all the tagged documents; S2 (10,000 documents) contains all the untagged documents. Each tag is a topic, there are only 2 topics…"/>
          <p:cNvSpPr txBox="1"/>
          <p:nvPr/>
        </p:nvSpPr>
        <p:spPr>
          <a:xfrm>
            <a:off x="631530" y="1458447"/>
            <a:ext cx="10700948" cy="4794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marL="3429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Suppose each document has only 1 topic. We have two document set: S1 (100 documents) contains all the tagged documents; S2 (10,000 documents) contains all the untagged documents. Each tag is a topic, there are only 2 topics</a:t>
            </a:r>
          </a:p>
          <a:p>
            <a:pPr>
              <a:spcBef>
                <a:spcPts val="500"/>
              </a:spcBef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4063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(Part 1): derive the EM algorithm using pLSA that maximizes the probability of the observed document, given the known topics from S1</a:t>
            </a:r>
          </a:p>
          <a:p>
            <a:pPr>
              <a:spcBef>
                <a:spcPts val="500"/>
              </a:spcBef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40631" indent="-240631">
              <a:spcBef>
                <a:spcPts val="5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(Part 2): implement your EM algorithm, output the predicted topic for each document in S2</a:t>
            </a:r>
          </a:p>
          <a:p>
            <a:pPr lvl="1" marL="800100" indent="-342900">
              <a:spcBef>
                <a:spcPts val="500"/>
              </a:spcBef>
              <a:buSzPct val="100000"/>
              <a:buFont typeface="Arial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14" name="Slides from UIUC CS510"/>
          <p:cNvSpPr txBox="1"/>
          <p:nvPr/>
        </p:nvSpPr>
        <p:spPr>
          <a:xfrm>
            <a:off x="435776" y="6202129"/>
            <a:ext cx="6165388" cy="41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4000"/>
              </a:lnSpc>
              <a:defRPr b="1" i="1" sz="22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Slides from UIUC CS510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Slide Number"/>
          <p:cNvSpPr txBox="1"/>
          <p:nvPr>
            <p:ph type="sldNum" sz="quarter" idx="4294967295"/>
          </p:nvPr>
        </p:nvSpPr>
        <p:spPr>
          <a:xfrm>
            <a:off x="10787345" y="6049983"/>
            <a:ext cx="366662" cy="35522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7" tIns="35717" rIns="35717" bIns="35717" anchor="t"/>
          <a:lstStyle>
            <a:lvl1pPr algn="ctr" defTabSz="410764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19" name="Title 1"/>
          <p:cNvSpPr txBox="1"/>
          <p:nvPr/>
        </p:nvSpPr>
        <p:spPr>
          <a:xfrm>
            <a:off x="1162541" y="1220906"/>
            <a:ext cx="9545015" cy="16101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ts val="5600"/>
              </a:lnSpc>
              <a:spcBef>
                <a:spcPts val="1200"/>
              </a:spcBef>
              <a:defRPr b="1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CS 589 Fall 2021 Lecture 6</a:t>
            </a:r>
          </a:p>
        </p:txBody>
      </p:sp>
      <p:sp>
        <p:nvSpPr>
          <p:cNvPr id="520" name="TextBox 6"/>
          <p:cNvSpPr txBox="1"/>
          <p:nvPr/>
        </p:nvSpPr>
        <p:spPr>
          <a:xfrm>
            <a:off x="1433758" y="4230289"/>
            <a:ext cx="7648084" cy="1733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Monday 6:30-9:00                        </a:t>
            </a:r>
          </a:p>
          <a:p>
            <a:pPr>
              <a:defRPr b="1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Babbio 122</a:t>
            </a:r>
          </a:p>
          <a:p>
            <a:pPr>
              <a:defRPr b="1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                        </a:t>
            </a:r>
          </a:p>
        </p:txBody>
      </p:sp>
      <p:sp>
        <p:nvSpPr>
          <p:cNvPr id="521" name="TextBox 6"/>
          <p:cNvSpPr txBox="1"/>
          <p:nvPr/>
        </p:nvSpPr>
        <p:spPr>
          <a:xfrm>
            <a:off x="1433758" y="5316498"/>
            <a:ext cx="7648084" cy="1339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All zoom links in Canvas</a:t>
            </a:r>
          </a:p>
          <a:p>
            <a:pPr>
              <a:defRPr b="1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                        </a:t>
            </a:r>
          </a:p>
        </p:txBody>
      </p:sp>
      <p:sp>
        <p:nvSpPr>
          <p:cNvPr id="522" name="TextBox 6"/>
          <p:cNvSpPr txBox="1"/>
          <p:nvPr/>
        </p:nvSpPr>
        <p:spPr>
          <a:xfrm>
            <a:off x="4521277" y="3038064"/>
            <a:ext cx="3598284" cy="41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Latent Dirichlet allocation</a:t>
            </a:r>
          </a:p>
        </p:txBody>
      </p:sp>
      <p:pic>
        <p:nvPicPr>
          <p:cNvPr id="52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24800" y="3657600"/>
            <a:ext cx="3245342" cy="1817724"/>
          </a:xfrm>
          <a:prstGeom prst="rect">
            <a:avLst/>
          </a:prstGeom>
          <a:ln w="12700">
            <a:miter lim="400000"/>
          </a:ln>
        </p:spPr>
      </p:pic>
      <p:sp>
        <p:nvSpPr>
          <p:cNvPr id="524" name="TextBox 6"/>
          <p:cNvSpPr txBox="1"/>
          <p:nvPr/>
        </p:nvSpPr>
        <p:spPr>
          <a:xfrm>
            <a:off x="7986958" y="5758505"/>
            <a:ext cx="7648084" cy="2269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solidFill>
                  <a:schemeClr val="accent4">
                    <a:lumOff val="-10666"/>
                  </a:schemeClr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photo: https://www.scubedstudios.com/information-retrieval/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Latent Dirichlet allocation [Blei et al. 03]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Latent Dirichlet allocation [Blei et al. 03]</a:t>
            </a:r>
          </a:p>
        </p:txBody>
      </p:sp>
      <p:sp>
        <p:nvSpPr>
          <p:cNvPr id="529" name="Slide Number"/>
          <p:cNvSpPr txBox="1"/>
          <p:nvPr>
            <p:ph type="sldNum" sz="quarter" idx="4294967295"/>
          </p:nvPr>
        </p:nvSpPr>
        <p:spPr>
          <a:xfrm>
            <a:off x="10787344" y="6049983"/>
            <a:ext cx="366664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30" name="A Bayesian topic model by considering the prior distribution of p(t|d)…"/>
          <p:cNvSpPr txBox="1"/>
          <p:nvPr>
            <p:ph type="body" idx="4294967295"/>
          </p:nvPr>
        </p:nvSpPr>
        <p:spPr>
          <a:xfrm>
            <a:off x="631530" y="1544531"/>
            <a:ext cx="11040724" cy="4994590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 Bayesian topic model by considering the prior distribution of p(t|d)</a:t>
            </a: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pLSA assumes       is a variable by itself</a:t>
            </a: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LDA assumes       is drawn from yet another distribution (i.e., "distribution of distribution")</a:t>
            </a:r>
          </a:p>
        </p:txBody>
      </p:sp>
      <p:sp>
        <p:nvSpPr>
          <p:cNvPr id="531" name="Rectangle"/>
          <p:cNvSpPr/>
          <p:nvPr/>
        </p:nvSpPr>
        <p:spPr>
          <a:xfrm>
            <a:off x="1486613" y="4044368"/>
            <a:ext cx="2222663" cy="898333"/>
          </a:xfrm>
          <a:prstGeom prst="rect">
            <a:avLst/>
          </a:prstGeom>
          <a:solidFill>
            <a:srgbClr val="0433FF">
              <a:alpha val="38931"/>
            </a:srgbClr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32" name="Rectangle"/>
          <p:cNvSpPr/>
          <p:nvPr/>
        </p:nvSpPr>
        <p:spPr>
          <a:xfrm>
            <a:off x="5040560" y="4044368"/>
            <a:ext cx="2222663" cy="898333"/>
          </a:xfrm>
          <a:prstGeom prst="rect">
            <a:avLst/>
          </a:prstGeom>
          <a:solidFill>
            <a:srgbClr val="0433FF">
              <a:alpha val="38931"/>
            </a:srgbClr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33" name="Rectangle"/>
          <p:cNvSpPr/>
          <p:nvPr/>
        </p:nvSpPr>
        <p:spPr>
          <a:xfrm>
            <a:off x="8594507" y="4044368"/>
            <a:ext cx="2222663" cy="898333"/>
          </a:xfrm>
          <a:prstGeom prst="rect">
            <a:avLst/>
          </a:prstGeom>
          <a:solidFill>
            <a:srgbClr val="0433FF">
              <a:alpha val="38931"/>
            </a:srgbClr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34" name="LSI (1998)"/>
          <p:cNvSpPr txBox="1"/>
          <p:nvPr/>
        </p:nvSpPr>
        <p:spPr>
          <a:xfrm>
            <a:off x="2016236" y="4314465"/>
            <a:ext cx="1109733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LSI (1998)</a:t>
            </a:r>
          </a:p>
        </p:txBody>
      </p:sp>
      <p:sp>
        <p:nvSpPr>
          <p:cNvPr id="535" name="PLSA (2002)"/>
          <p:cNvSpPr txBox="1"/>
          <p:nvPr/>
        </p:nvSpPr>
        <p:spPr>
          <a:xfrm>
            <a:off x="5597025" y="4314465"/>
            <a:ext cx="1295806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PLSA (2002)</a:t>
            </a:r>
          </a:p>
        </p:txBody>
      </p:sp>
      <p:sp>
        <p:nvSpPr>
          <p:cNvPr id="536" name="LDA (2003)"/>
          <p:cNvSpPr txBox="1"/>
          <p:nvPr/>
        </p:nvSpPr>
        <p:spPr>
          <a:xfrm>
            <a:off x="9057936" y="4314465"/>
            <a:ext cx="1198584" cy="358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LDA (2003)</a:t>
            </a:r>
          </a:p>
        </p:txBody>
      </p:sp>
      <p:sp>
        <p:nvSpPr>
          <p:cNvPr id="537" name="Line"/>
          <p:cNvSpPr/>
          <p:nvPr/>
        </p:nvSpPr>
        <p:spPr>
          <a:xfrm>
            <a:off x="3689708" y="4493534"/>
            <a:ext cx="1295805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38" name="Line"/>
          <p:cNvSpPr/>
          <p:nvPr/>
        </p:nvSpPr>
        <p:spPr>
          <a:xfrm>
            <a:off x="7289381" y="4493534"/>
            <a:ext cx="1295806" cy="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3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2064" y="2078612"/>
            <a:ext cx="366664" cy="26938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94977" y="2518573"/>
            <a:ext cx="366664" cy="269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Latent Dirichlet allocation [Blei et al. 2003]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Latent Dirichlet allocation [Blei et al. 2003]</a:t>
            </a:r>
          </a:p>
        </p:txBody>
      </p:sp>
      <p:sp>
        <p:nvSpPr>
          <p:cNvPr id="545" name="Slide Number"/>
          <p:cNvSpPr txBox="1"/>
          <p:nvPr>
            <p:ph type="sldNum" sz="quarter" idx="4294967295"/>
          </p:nvPr>
        </p:nvSpPr>
        <p:spPr>
          <a:xfrm>
            <a:off x="10787344" y="6049983"/>
            <a:ext cx="366664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546" name="Adding a prior hyper parameter      to PLSA model…"/>
          <p:cNvSpPr txBox="1"/>
          <p:nvPr>
            <p:ph type="body" idx="4294967295"/>
          </p:nvPr>
        </p:nvSpPr>
        <p:spPr>
          <a:xfrm>
            <a:off x="631530" y="1544531"/>
            <a:ext cx="11040724" cy="4994590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Adding a prior </a:t>
            </a:r>
            <a:r>
              <a:rPr i="1"/>
              <a:t>hyper parameter</a:t>
            </a:r>
            <a:r>
              <a:t>      to PLSA model</a:t>
            </a: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 document-topic probability is </a:t>
            </a:r>
            <a:r>
              <a:rPr b="1">
                <a:solidFill>
                  <a:srgbClr val="FF2600"/>
                </a:solidFill>
              </a:rPr>
              <a:t>randomly sampled</a:t>
            </a:r>
            <a:r>
              <a:t> from the same prior distribution</a:t>
            </a: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That is, when computing the probability, we include              in the model </a:t>
            </a:r>
          </a:p>
        </p:txBody>
      </p:sp>
      <p:pic>
        <p:nvPicPr>
          <p:cNvPr id="54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4401" y="4415272"/>
            <a:ext cx="2974865" cy="1662014"/>
          </a:xfrm>
          <a:prstGeom prst="rect">
            <a:avLst/>
          </a:prstGeom>
          <a:ln w="12700">
            <a:miter lim="400000"/>
          </a:ln>
        </p:spPr>
      </p:pic>
      <p:sp>
        <p:nvSpPr>
          <p:cNvPr id="548" name="Rectangle"/>
          <p:cNvSpPr/>
          <p:nvPr/>
        </p:nvSpPr>
        <p:spPr>
          <a:xfrm>
            <a:off x="3285231" y="4651847"/>
            <a:ext cx="630057" cy="2785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54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997209" y="3887219"/>
            <a:ext cx="4337746" cy="2184439"/>
          </a:xfrm>
          <a:prstGeom prst="rect">
            <a:avLst/>
          </a:prstGeom>
          <a:ln w="12700">
            <a:miter lim="400000"/>
          </a:ln>
        </p:spPr>
      </p:pic>
      <p:sp>
        <p:nvSpPr>
          <p:cNvPr id="550" name="Rectangle"/>
          <p:cNvSpPr/>
          <p:nvPr/>
        </p:nvSpPr>
        <p:spPr>
          <a:xfrm>
            <a:off x="7814338" y="3795877"/>
            <a:ext cx="1058921" cy="764062"/>
          </a:xfrm>
          <a:prstGeom prst="rect">
            <a:avLst/>
          </a:prstGeom>
          <a:ln w="254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51" name="Rectangle"/>
          <p:cNvSpPr/>
          <p:nvPr/>
        </p:nvSpPr>
        <p:spPr>
          <a:xfrm>
            <a:off x="5726694" y="4864248"/>
            <a:ext cx="1058921" cy="764062"/>
          </a:xfrm>
          <a:prstGeom prst="rect">
            <a:avLst/>
          </a:prstGeom>
          <a:ln w="254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552" name="alpha’s dimension: k - 1"/>
          <p:cNvSpPr txBox="1"/>
          <p:nvPr/>
        </p:nvSpPr>
        <p:spPr>
          <a:xfrm>
            <a:off x="4732299" y="4123263"/>
            <a:ext cx="2526306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3300"/>
              </a:lnSpc>
              <a:defRPr i="1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alpha’s dimension: k - 1</a:t>
            </a:r>
          </a:p>
        </p:txBody>
      </p:sp>
      <p:sp>
        <p:nvSpPr>
          <p:cNvPr id="553" name="beta’s dimension: V - 1"/>
          <p:cNvSpPr txBox="1"/>
          <p:nvPr/>
        </p:nvSpPr>
        <p:spPr>
          <a:xfrm>
            <a:off x="9195123" y="4021212"/>
            <a:ext cx="2248198" cy="313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3300"/>
              </a:lnSpc>
              <a:defRPr i="1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beta’s dimension: V - 1</a:t>
            </a:r>
          </a:p>
        </p:txBody>
      </p:sp>
      <p:pic>
        <p:nvPicPr>
          <p:cNvPr id="55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88844" y="1697942"/>
            <a:ext cx="212429" cy="164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555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443181" y="2833188"/>
            <a:ext cx="953079" cy="2785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0" grpId="1"/>
      <p:bldP build="whole" bldLvl="1" animBg="1" rev="0" advAuto="0" spid="551" grpId="2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Bayes’ rules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Bayes’ rules</a:t>
            </a:r>
          </a:p>
        </p:txBody>
      </p:sp>
      <p:sp>
        <p:nvSpPr>
          <p:cNvPr id="560" name="Slide Number"/>
          <p:cNvSpPr txBox="1"/>
          <p:nvPr>
            <p:ph type="sldNum" sz="quarter" idx="4294967295"/>
          </p:nvPr>
        </p:nvSpPr>
        <p:spPr>
          <a:xfrm>
            <a:off x="10787344" y="6049983"/>
            <a:ext cx="366664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561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7012" y="1859868"/>
            <a:ext cx="6781801" cy="71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6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73150" y="3956050"/>
            <a:ext cx="7378700" cy="1104900"/>
          </a:xfrm>
          <a:prstGeom prst="rect">
            <a:avLst/>
          </a:prstGeom>
          <a:ln w="12700">
            <a:miter lim="400000"/>
          </a:ln>
        </p:spPr>
      </p:pic>
      <p:sp>
        <p:nvSpPr>
          <p:cNvPr id="563" name="Chain rule:"/>
          <p:cNvSpPr txBox="1"/>
          <p:nvPr/>
        </p:nvSpPr>
        <p:spPr>
          <a:xfrm>
            <a:off x="1041610" y="1316728"/>
            <a:ext cx="1640975" cy="41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4000"/>
              </a:lnSpc>
              <a:defRPr b="1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Chain rule: </a:t>
            </a:r>
          </a:p>
        </p:txBody>
      </p:sp>
      <p:sp>
        <p:nvSpPr>
          <p:cNvPr id="564" name="Bayes’ rule:"/>
          <p:cNvSpPr txBox="1"/>
          <p:nvPr/>
        </p:nvSpPr>
        <p:spPr>
          <a:xfrm>
            <a:off x="1147964" y="2636389"/>
            <a:ext cx="1750389" cy="41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4000"/>
              </a:lnSpc>
              <a:defRPr b="1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Bayes’ rule: </a:t>
            </a:r>
          </a:p>
        </p:txBody>
      </p:sp>
      <p:sp>
        <p:nvSpPr>
          <p:cNvPr id="565" name="posterior"/>
          <p:cNvSpPr txBox="1"/>
          <p:nvPr/>
        </p:nvSpPr>
        <p:spPr>
          <a:xfrm>
            <a:off x="919364" y="3057310"/>
            <a:ext cx="1315054" cy="41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4000"/>
              </a:lnSpc>
              <a:defRPr b="1" sz="22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posterior</a:t>
            </a:r>
          </a:p>
        </p:txBody>
      </p:sp>
      <p:sp>
        <p:nvSpPr>
          <p:cNvPr id="566" name="likelihood"/>
          <p:cNvSpPr txBox="1"/>
          <p:nvPr/>
        </p:nvSpPr>
        <p:spPr>
          <a:xfrm>
            <a:off x="2428049" y="3057310"/>
            <a:ext cx="1408097" cy="41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4000"/>
              </a:lnSpc>
              <a:defRPr b="1" sz="22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likelihood</a:t>
            </a:r>
          </a:p>
        </p:txBody>
      </p:sp>
      <p:sp>
        <p:nvSpPr>
          <p:cNvPr id="567" name="Line"/>
          <p:cNvSpPr/>
          <p:nvPr/>
        </p:nvSpPr>
        <p:spPr>
          <a:xfrm>
            <a:off x="1862097" y="3533156"/>
            <a:ext cx="1" cy="672020"/>
          </a:xfrm>
          <a:prstGeom prst="line">
            <a:avLst/>
          </a:prstGeom>
          <a:ln w="38100">
            <a:solidFill>
              <a:srgbClr val="FF26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68" name="Line"/>
          <p:cNvSpPr/>
          <p:nvPr/>
        </p:nvSpPr>
        <p:spPr>
          <a:xfrm>
            <a:off x="3132097" y="3517217"/>
            <a:ext cx="1" cy="653098"/>
          </a:xfrm>
          <a:prstGeom prst="line">
            <a:avLst/>
          </a:prstGeom>
          <a:ln w="38100">
            <a:solidFill>
              <a:srgbClr val="FF26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69" name="prior"/>
          <p:cNvSpPr txBox="1"/>
          <p:nvPr/>
        </p:nvSpPr>
        <p:spPr>
          <a:xfrm>
            <a:off x="4653164" y="3057310"/>
            <a:ext cx="740565" cy="41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4000"/>
              </a:lnSpc>
              <a:defRPr b="1" sz="22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prior</a:t>
            </a:r>
          </a:p>
        </p:txBody>
      </p:sp>
      <p:sp>
        <p:nvSpPr>
          <p:cNvPr id="570" name="Line"/>
          <p:cNvSpPr/>
          <p:nvPr/>
        </p:nvSpPr>
        <p:spPr>
          <a:xfrm flipH="1">
            <a:off x="3722266" y="3516190"/>
            <a:ext cx="1118825" cy="655620"/>
          </a:xfrm>
          <a:prstGeom prst="line">
            <a:avLst/>
          </a:prstGeom>
          <a:ln w="38100">
            <a:solidFill>
              <a:srgbClr val="FF26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71" name="latex-image-1.pdf" descr="latex-image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40110" y="5167264"/>
            <a:ext cx="2922110" cy="292212"/>
          </a:xfrm>
          <a:prstGeom prst="rect">
            <a:avLst/>
          </a:prstGeom>
          <a:ln w="12700">
            <a:miter lim="400000"/>
          </a:ln>
        </p:spPr>
      </p:pic>
      <p:sp>
        <p:nvSpPr>
          <p:cNvPr id="572" name="joint distribution"/>
          <p:cNvSpPr txBox="1"/>
          <p:nvPr/>
        </p:nvSpPr>
        <p:spPr>
          <a:xfrm>
            <a:off x="2798742" y="1343949"/>
            <a:ext cx="2307824" cy="41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4000"/>
              </a:lnSpc>
              <a:defRPr b="1" sz="22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joint distribution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71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lide Number Placeholder 3"/>
          <p:cNvSpPr txBox="1"/>
          <p:nvPr>
            <p:ph type="sldNum" sz="quarter" idx="2"/>
          </p:nvPr>
        </p:nvSpPr>
        <p:spPr>
          <a:xfrm>
            <a:off x="11314424" y="6410091"/>
            <a:ext cx="267976" cy="2576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577" name="Title 1"/>
          <p:cNvSpPr txBox="1"/>
          <p:nvPr>
            <p:ph type="title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PLSA -&gt; LDA</a:t>
            </a:r>
          </a:p>
        </p:txBody>
      </p:sp>
      <p:sp>
        <p:nvSpPr>
          <p:cNvPr id="578" name="Text Box 13"/>
          <p:cNvSpPr txBox="1"/>
          <p:nvPr/>
        </p:nvSpPr>
        <p:spPr>
          <a:xfrm>
            <a:off x="1413095" y="1699726"/>
            <a:ext cx="2330449" cy="103112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/>
          <a:p>
            <a:pPr algn="ctr" defTabSz="1007912">
              <a:lnSpc>
                <a:spcPts val="2400"/>
              </a:lnSpc>
              <a:defRPr b="1" sz="1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government 0.3 </a:t>
            </a:r>
            <a:br/>
            <a:r>
              <a:t>response  0.2</a:t>
            </a:r>
            <a:br/>
            <a:r>
              <a:t>...</a:t>
            </a:r>
          </a:p>
        </p:txBody>
      </p:sp>
      <p:sp>
        <p:nvSpPr>
          <p:cNvPr id="579" name="Text Box 14"/>
          <p:cNvSpPr txBox="1"/>
          <p:nvPr/>
        </p:nvSpPr>
        <p:spPr>
          <a:xfrm>
            <a:off x="6344673" y="1547326"/>
            <a:ext cx="1847780" cy="133592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/>
          <a:p>
            <a:pPr algn="ctr" defTabSz="1007912">
              <a:lnSpc>
                <a:spcPts val="2400"/>
              </a:lnSpc>
              <a:defRPr b="1" sz="1600">
                <a:solidFill>
                  <a:srgbClr val="4F6228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donate  0.1</a:t>
            </a:r>
            <a:br/>
            <a:r>
              <a:t>relief 0.05</a:t>
            </a:r>
            <a:br/>
            <a:r>
              <a:t>help 0.02 </a:t>
            </a:r>
            <a:br/>
            <a:r>
              <a:t>...</a:t>
            </a:r>
          </a:p>
        </p:txBody>
      </p:sp>
      <p:sp>
        <p:nvSpPr>
          <p:cNvPr id="580" name="Text Box 15"/>
          <p:cNvSpPr txBox="1"/>
          <p:nvPr/>
        </p:nvSpPr>
        <p:spPr>
          <a:xfrm>
            <a:off x="4062580" y="1547326"/>
            <a:ext cx="1847780" cy="1335922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/>
          <a:p>
            <a:pPr algn="ctr" defTabSz="1007912">
              <a:lnSpc>
                <a:spcPts val="2400"/>
              </a:lnSpc>
              <a:defRPr b="1" sz="1600">
                <a:solidFill>
                  <a:srgbClr val="3333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city 0.2</a:t>
            </a:r>
            <a:br/>
            <a:r>
              <a:t>new   0.1</a:t>
            </a:r>
            <a:br/>
            <a:r>
              <a:t>orleans 0.05 </a:t>
            </a:r>
            <a:br/>
            <a:r>
              <a:t>...</a:t>
            </a:r>
          </a:p>
        </p:txBody>
      </p:sp>
      <p:sp>
        <p:nvSpPr>
          <p:cNvPr id="581" name="Text Box 16"/>
          <p:cNvSpPr txBox="1"/>
          <p:nvPr/>
        </p:nvSpPr>
        <p:spPr>
          <a:xfrm>
            <a:off x="8626767" y="1808401"/>
            <a:ext cx="1847779" cy="813773"/>
          </a:xfrm>
          <a:prstGeom prst="rect">
            <a:avLst/>
          </a:prstGeom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/>
          <a:p>
            <a:pPr algn="ctr" defTabSz="1007912">
              <a:spcBef>
                <a:spcPts val="1400"/>
              </a:spcBef>
              <a:defRPr b="1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the  0.04</a:t>
            </a:r>
            <a:br/>
            <a:r>
              <a:t>a 0.03 </a:t>
            </a:r>
            <a:br/>
            <a:r>
              <a:t>...</a:t>
            </a:r>
          </a:p>
        </p:txBody>
      </p:sp>
      <p:sp>
        <p:nvSpPr>
          <p:cNvPr id="582" name="Line"/>
          <p:cNvSpPr/>
          <p:nvPr/>
        </p:nvSpPr>
        <p:spPr>
          <a:xfrm flipV="1">
            <a:off x="5055436" y="3355130"/>
            <a:ext cx="4028669" cy="1637336"/>
          </a:xfrm>
          <a:prstGeom prst="line">
            <a:avLst/>
          </a:prstGeom>
          <a:ln w="25400">
            <a:solidFill>
              <a:srgbClr val="C0C0C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3" name="Line"/>
          <p:cNvSpPr/>
          <p:nvPr/>
        </p:nvSpPr>
        <p:spPr>
          <a:xfrm flipH="1" flipV="1">
            <a:off x="2484752" y="3149541"/>
            <a:ext cx="2410655" cy="1844902"/>
          </a:xfrm>
          <a:prstGeom prst="line">
            <a:avLst/>
          </a:prstGeom>
          <a:ln w="25400">
            <a:solidFill>
              <a:srgbClr val="C0C0C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4" name="Line"/>
          <p:cNvSpPr/>
          <p:nvPr/>
        </p:nvSpPr>
        <p:spPr>
          <a:xfrm flipV="1">
            <a:off x="4994586" y="3018008"/>
            <a:ext cx="1968564" cy="1968564"/>
          </a:xfrm>
          <a:prstGeom prst="line">
            <a:avLst/>
          </a:prstGeom>
          <a:ln w="25400">
            <a:solidFill>
              <a:srgbClr val="C0C0C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5" name="Line"/>
          <p:cNvSpPr/>
          <p:nvPr/>
        </p:nvSpPr>
        <p:spPr>
          <a:xfrm flipV="1">
            <a:off x="4943999" y="3075414"/>
            <a:ext cx="1" cy="1928818"/>
          </a:xfrm>
          <a:prstGeom prst="line">
            <a:avLst/>
          </a:prstGeom>
          <a:ln w="25400">
            <a:solidFill>
              <a:srgbClr val="C0C0C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6" name="Line"/>
          <p:cNvSpPr/>
          <p:nvPr/>
        </p:nvSpPr>
        <p:spPr>
          <a:xfrm flipV="1">
            <a:off x="4972826" y="3114984"/>
            <a:ext cx="1" cy="1889544"/>
          </a:xfrm>
          <a:prstGeom prst="line">
            <a:avLst/>
          </a:prstGeom>
          <a:ln w="25400">
            <a:solidFill>
              <a:srgbClr val="FF26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587" name="0.1"/>
          <p:cNvSpPr txBox="1"/>
          <p:nvPr/>
        </p:nvSpPr>
        <p:spPr>
          <a:xfrm>
            <a:off x="2927298" y="3799718"/>
            <a:ext cx="42192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0.1</a:t>
            </a:r>
          </a:p>
        </p:txBody>
      </p:sp>
      <p:sp>
        <p:nvSpPr>
          <p:cNvPr id="588" name="0.5"/>
          <p:cNvSpPr txBox="1"/>
          <p:nvPr/>
        </p:nvSpPr>
        <p:spPr>
          <a:xfrm>
            <a:off x="4415420" y="3799718"/>
            <a:ext cx="421925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0.5</a:t>
            </a:r>
          </a:p>
        </p:txBody>
      </p:sp>
      <p:sp>
        <p:nvSpPr>
          <p:cNvPr id="589" name="Text Box 17"/>
          <p:cNvSpPr txBox="1"/>
          <p:nvPr/>
        </p:nvSpPr>
        <p:spPr>
          <a:xfrm>
            <a:off x="3308611" y="5270546"/>
            <a:ext cx="3872388" cy="927243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/>
          <a:p>
            <a:pPr algn="ctr" defTabSz="1007912">
              <a:spcBef>
                <a:spcPts val="1400"/>
              </a:spcBef>
              <a:defRPr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[ </a:t>
            </a:r>
            <a:r>
              <a:rPr>
                <a:solidFill>
                  <a:srgbClr val="CC0000"/>
                </a:solidFill>
              </a:rPr>
              <a:t>Criticism </a:t>
            </a:r>
            <a:r>
              <a:rPr>
                <a:solidFill>
                  <a:srgbClr val="000000"/>
                </a:solidFill>
              </a:rPr>
              <a:t>of</a:t>
            </a:r>
            <a:r>
              <a:rPr>
                <a:solidFill>
                  <a:srgbClr val="4F6228"/>
                </a:solidFill>
              </a:rPr>
              <a:t> </a:t>
            </a:r>
            <a:r>
              <a:rPr>
                <a:solidFill>
                  <a:srgbClr val="CC0000"/>
                </a:solidFill>
              </a:rPr>
              <a:t>government response </a:t>
            </a:r>
            <a:r>
              <a:rPr>
                <a:solidFill>
                  <a:srgbClr val="000000"/>
                </a:solidFill>
              </a:rPr>
              <a:t>to the </a:t>
            </a:r>
            <a:r>
              <a:rPr>
                <a:solidFill>
                  <a:srgbClr val="CC0000"/>
                </a:solidFill>
              </a:rPr>
              <a:t>hurricane ..</a:t>
            </a:r>
            <a:r>
              <a:t>]</a:t>
            </a:r>
            <a:r>
              <a:rPr>
                <a:solidFill>
                  <a:srgbClr val="000000"/>
                </a:solidFill>
              </a:rPr>
              <a:t> to the </a:t>
            </a:r>
            <a:r>
              <a:rPr>
                <a:solidFill>
                  <a:srgbClr val="0000CC"/>
                </a:solidFill>
              </a:rPr>
              <a:t>[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3333FF"/>
                </a:solidFill>
              </a:rPr>
              <a:t>flooding of New </a:t>
            </a:r>
            <a:r>
              <a:rPr b="0">
                <a:solidFill>
                  <a:srgbClr val="FFFFFF"/>
                </a:solidFill>
              </a:rPr>
              <a:t>_______</a:t>
            </a:r>
            <a:r>
              <a:rPr>
                <a:solidFill>
                  <a:srgbClr val="3333FF"/>
                </a:solidFill>
              </a:rPr>
              <a:t>     </a:t>
            </a:r>
          </a:p>
        </p:txBody>
      </p:sp>
      <p:sp>
        <p:nvSpPr>
          <p:cNvPr id="590" name="Text Box 17"/>
          <p:cNvSpPr txBox="1"/>
          <p:nvPr/>
        </p:nvSpPr>
        <p:spPr>
          <a:xfrm>
            <a:off x="3308611" y="5273066"/>
            <a:ext cx="3872388" cy="927242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0959" tIns="60959" rIns="60959" bIns="60959">
            <a:spAutoFit/>
          </a:bodyPr>
          <a:lstStyle/>
          <a:p>
            <a:pPr algn="ctr" defTabSz="1007912">
              <a:spcBef>
                <a:spcPts val="1400"/>
              </a:spcBef>
              <a:defRPr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[ </a:t>
            </a:r>
            <a:r>
              <a:rPr>
                <a:solidFill>
                  <a:srgbClr val="CC0000"/>
                </a:solidFill>
              </a:rPr>
              <a:t>Criticism </a:t>
            </a:r>
            <a:r>
              <a:rPr>
                <a:solidFill>
                  <a:srgbClr val="000000"/>
                </a:solidFill>
              </a:rPr>
              <a:t>of</a:t>
            </a:r>
            <a:r>
              <a:rPr>
                <a:solidFill>
                  <a:srgbClr val="4F6228"/>
                </a:solidFill>
              </a:rPr>
              <a:t> </a:t>
            </a:r>
            <a:r>
              <a:rPr>
                <a:solidFill>
                  <a:srgbClr val="CC0000"/>
                </a:solidFill>
              </a:rPr>
              <a:t>government response </a:t>
            </a:r>
            <a:r>
              <a:rPr>
                <a:solidFill>
                  <a:srgbClr val="000000"/>
                </a:solidFill>
              </a:rPr>
              <a:t>to the </a:t>
            </a:r>
            <a:r>
              <a:rPr>
                <a:solidFill>
                  <a:srgbClr val="CC0000"/>
                </a:solidFill>
              </a:rPr>
              <a:t>hurricane ..</a:t>
            </a:r>
            <a:r>
              <a:t>]</a:t>
            </a:r>
            <a:r>
              <a:rPr>
                <a:solidFill>
                  <a:srgbClr val="000000"/>
                </a:solidFill>
              </a:rPr>
              <a:t> to the </a:t>
            </a:r>
            <a:r>
              <a:rPr>
                <a:solidFill>
                  <a:srgbClr val="0000CC"/>
                </a:solidFill>
              </a:rPr>
              <a:t>[</a:t>
            </a:r>
            <a:r>
              <a:rPr>
                <a:solidFill>
                  <a:srgbClr val="000000"/>
                </a:solidFill>
              </a:rPr>
              <a:t> </a:t>
            </a:r>
            <a:r>
              <a:rPr>
                <a:solidFill>
                  <a:srgbClr val="3333FF"/>
                </a:solidFill>
              </a:rPr>
              <a:t>flooding of New</a:t>
            </a:r>
            <a:r>
              <a:rPr>
                <a:solidFill>
                  <a:srgbClr val="0433FF"/>
                </a:solidFill>
              </a:rPr>
              <a:t> </a:t>
            </a:r>
            <a:r>
              <a:rPr>
                <a:solidFill>
                  <a:srgbClr val="011993"/>
                </a:solidFill>
              </a:rPr>
              <a:t>Orleans</a:t>
            </a:r>
            <a:r>
              <a:rPr>
                <a:solidFill>
                  <a:srgbClr val="0433FF"/>
                </a:solidFill>
              </a:rPr>
              <a:t>     </a:t>
            </a:r>
          </a:p>
        </p:txBody>
      </p:sp>
      <p:sp>
        <p:nvSpPr>
          <p:cNvPr id="591" name="Rectangle"/>
          <p:cNvSpPr/>
          <p:nvPr/>
        </p:nvSpPr>
        <p:spPr>
          <a:xfrm>
            <a:off x="4079701" y="1567587"/>
            <a:ext cx="1813538" cy="1310522"/>
          </a:xfrm>
          <a:prstGeom prst="rect">
            <a:avLst/>
          </a:prstGeom>
          <a:ln w="38100">
            <a:solidFill>
              <a:srgbClr val="FF2600"/>
            </a:solidFill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592" name="0.3"/>
          <p:cNvSpPr txBox="1"/>
          <p:nvPr/>
        </p:nvSpPr>
        <p:spPr>
          <a:xfrm>
            <a:off x="6079493" y="3799718"/>
            <a:ext cx="42192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0.3</a:t>
            </a:r>
          </a:p>
        </p:txBody>
      </p:sp>
      <p:sp>
        <p:nvSpPr>
          <p:cNvPr id="593" name="0.1"/>
          <p:cNvSpPr txBox="1"/>
          <p:nvPr/>
        </p:nvSpPr>
        <p:spPr>
          <a:xfrm>
            <a:off x="7743566" y="3831450"/>
            <a:ext cx="42192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0.1</a:t>
            </a:r>
          </a:p>
        </p:txBody>
      </p:sp>
      <p:sp>
        <p:nvSpPr>
          <p:cNvPr id="594" name="Step 1: sample a topic: topic 2"/>
          <p:cNvSpPr txBox="1"/>
          <p:nvPr/>
        </p:nvSpPr>
        <p:spPr>
          <a:xfrm>
            <a:off x="7668591" y="5560097"/>
            <a:ext cx="3394171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Step 1: sample a topic: topic 2</a:t>
            </a:r>
          </a:p>
        </p:txBody>
      </p:sp>
      <p:sp>
        <p:nvSpPr>
          <p:cNvPr id="595" name="Orleans 0.05"/>
          <p:cNvSpPr txBox="1"/>
          <p:nvPr/>
        </p:nvSpPr>
        <p:spPr>
          <a:xfrm>
            <a:off x="4216745" y="2214397"/>
            <a:ext cx="1539450" cy="36294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900">
                <a:solidFill>
                  <a:srgbClr val="01199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Orleans 0.05</a:t>
            </a:r>
          </a:p>
        </p:txBody>
      </p:sp>
      <p:sp>
        <p:nvSpPr>
          <p:cNvPr id="596" name="Step 2: sample a word from topic 2"/>
          <p:cNvSpPr txBox="1"/>
          <p:nvPr/>
        </p:nvSpPr>
        <p:spPr>
          <a:xfrm>
            <a:off x="7686982" y="6183495"/>
            <a:ext cx="3889545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011993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Step 2: sample a word from topic 2</a:t>
            </a:r>
          </a:p>
        </p:txBody>
      </p:sp>
      <p:pic>
        <p:nvPicPr>
          <p:cNvPr id="597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31688" y="3836738"/>
            <a:ext cx="267977" cy="276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8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82908" y="2709931"/>
            <a:ext cx="267976" cy="267977"/>
          </a:xfrm>
          <a:prstGeom prst="rect">
            <a:avLst/>
          </a:prstGeom>
          <a:ln w="12700">
            <a:miter lim="400000"/>
          </a:ln>
        </p:spPr>
      </p:pic>
      <p:sp>
        <p:nvSpPr>
          <p:cNvPr id="599" name="?"/>
          <p:cNvSpPr txBox="1"/>
          <p:nvPr/>
        </p:nvSpPr>
        <p:spPr>
          <a:xfrm>
            <a:off x="3016371" y="3799718"/>
            <a:ext cx="243777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600" name="?"/>
          <p:cNvSpPr txBox="1"/>
          <p:nvPr/>
        </p:nvSpPr>
        <p:spPr>
          <a:xfrm>
            <a:off x="4504494" y="3799718"/>
            <a:ext cx="243777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601" name="?"/>
          <p:cNvSpPr txBox="1"/>
          <p:nvPr/>
        </p:nvSpPr>
        <p:spPr>
          <a:xfrm>
            <a:off x="6201457" y="3828610"/>
            <a:ext cx="243777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602" name="?"/>
          <p:cNvSpPr txBox="1"/>
          <p:nvPr/>
        </p:nvSpPr>
        <p:spPr>
          <a:xfrm>
            <a:off x="7838461" y="3828610"/>
            <a:ext cx="243777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603" name="Step 0: sample topic distribution"/>
          <p:cNvSpPr txBox="1"/>
          <p:nvPr/>
        </p:nvSpPr>
        <p:spPr>
          <a:xfrm>
            <a:off x="7668591" y="4931505"/>
            <a:ext cx="3647774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Step 0: sample topic distribution</a:t>
            </a:r>
          </a:p>
        </p:txBody>
      </p:sp>
      <p:sp>
        <p:nvSpPr>
          <p:cNvPr id="604" name="Line"/>
          <p:cNvSpPr/>
          <p:nvPr/>
        </p:nvSpPr>
        <p:spPr>
          <a:xfrm flipV="1">
            <a:off x="1675357" y="4162278"/>
            <a:ext cx="1406316" cy="815252"/>
          </a:xfrm>
          <a:prstGeom prst="line">
            <a:avLst/>
          </a:prstGeom>
          <a:ln w="12700">
            <a:solidFill>
              <a:srgbClr val="797979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05" name="Line"/>
          <p:cNvSpPr/>
          <p:nvPr/>
        </p:nvSpPr>
        <p:spPr>
          <a:xfrm flipV="1">
            <a:off x="1710658" y="4184933"/>
            <a:ext cx="2858523" cy="795642"/>
          </a:xfrm>
          <a:prstGeom prst="line">
            <a:avLst/>
          </a:prstGeom>
          <a:ln w="12700">
            <a:solidFill>
              <a:srgbClr val="797979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06" name="Line"/>
          <p:cNvSpPr/>
          <p:nvPr/>
        </p:nvSpPr>
        <p:spPr>
          <a:xfrm flipV="1">
            <a:off x="1691209" y="4108373"/>
            <a:ext cx="4337794" cy="892779"/>
          </a:xfrm>
          <a:prstGeom prst="line">
            <a:avLst/>
          </a:prstGeom>
          <a:ln w="12700">
            <a:solidFill>
              <a:srgbClr val="797979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07" name="Line"/>
          <p:cNvSpPr/>
          <p:nvPr/>
        </p:nvSpPr>
        <p:spPr>
          <a:xfrm flipV="1">
            <a:off x="1804251" y="4189781"/>
            <a:ext cx="5646039" cy="801962"/>
          </a:xfrm>
          <a:prstGeom prst="line">
            <a:avLst/>
          </a:prstGeom>
          <a:ln w="12700">
            <a:solidFill>
              <a:srgbClr val="797979"/>
            </a:solidFill>
            <a:custDash>
              <a:ds d="200000" sp="200000"/>
            </a:custDash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08" name="p(_theta_d_|_bet.pdf" descr="p(_theta_d_|_bet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19362" y="5132464"/>
            <a:ext cx="835777" cy="2785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after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after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xit" nodeType="afterEffect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xit" nodeType="afterEffect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Class="exit" nodeType="afterEffect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Class="entr" nodeType="clickEffect" presetSubtype="0" presetID="1" grpId="1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afterEffect" presetSubtype="0" presetID="1" grpId="1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Class="entr" nodeType="afterEffect" presetSubtype="0" presetID="1" grpId="1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Class="entr" nodeType="clickEffect" presetSubtype="0" presetID="1" grpId="1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fill="hold"/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afterEffect" presetSubtype="0" presetID="1" grpId="1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Class="entr" nodeType="afterEffect" presetSubtype="0" presetID="1" grpId="1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92" grpId="8"/>
      <p:bldP build="whole" bldLvl="1" animBg="1" rev="0" advAuto="0" spid="602" grpId="13"/>
      <p:bldP build="whole" bldLvl="1" animBg="1" rev="0" advAuto="0" spid="586" grpId="14"/>
      <p:bldP build="whole" bldLvl="1" animBg="1" rev="0" advAuto="0" spid="588" grpId="10"/>
      <p:bldP build="whole" bldLvl="1" animBg="1" rev="0" advAuto="0" spid="599" grpId="7"/>
      <p:bldP build="whole" bldLvl="1" animBg="1" rev="0" advAuto="0" spid="601" grpId="9"/>
      <p:bldP build="whole" bldLvl="1" animBg="1" rev="0" advAuto="0" spid="594" grpId="16"/>
      <p:bldP build="whole" bldLvl="1" animBg="1" rev="0" advAuto="0" spid="596" grpId="19"/>
      <p:bldP build="whole" bldLvl="1" animBg="1" rev="0" advAuto="0" spid="604" grpId="2"/>
      <p:bldP build="whole" bldLvl="1" animBg="1" rev="0" advAuto="0" spid="605" grpId="3"/>
      <p:bldP build="whole" bldLvl="1" animBg="1" rev="0" advAuto="0" spid="607" grpId="5"/>
      <p:bldP build="whole" bldLvl="1" animBg="1" rev="0" advAuto="0" spid="590" grpId="18"/>
      <p:bldP build="whole" bldLvl="1" animBg="1" rev="0" advAuto="0" spid="593" grpId="12"/>
      <p:bldP build="whole" bldLvl="1" animBg="1" rev="0" advAuto="0" spid="606" grpId="4"/>
      <p:bldP build="whole" bldLvl="1" animBg="1" rev="0" advAuto="0" spid="595" grpId="17"/>
      <p:bldP build="whole" bldLvl="1" animBg="1" rev="0" advAuto="0" spid="591" grpId="15"/>
      <p:bldP build="whole" bldLvl="1" animBg="1" rev="0" advAuto="0" spid="600" grpId="11"/>
      <p:bldP build="whole" bldLvl="1" animBg="1" rev="0" advAuto="0" spid="603" grpId="1"/>
      <p:bldP build="whole" bldLvl="1" animBg="1" rev="0" advAuto="0" spid="587" grpId="6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Maximum a Posterior (MAP) estimation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a Posterior (MAP) estimation</a:t>
            </a:r>
          </a:p>
        </p:txBody>
      </p:sp>
      <p:sp>
        <p:nvSpPr>
          <p:cNvPr id="611" name="Slide Number"/>
          <p:cNvSpPr txBox="1"/>
          <p:nvPr>
            <p:ph type="sldNum" sz="quarter" idx="4294967295"/>
          </p:nvPr>
        </p:nvSpPr>
        <p:spPr>
          <a:xfrm>
            <a:off x="10787344" y="6049983"/>
            <a:ext cx="366664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12" name="Maximum likelihood estimation:…"/>
          <p:cNvSpPr txBox="1"/>
          <p:nvPr>
            <p:ph type="body" idx="4294967295"/>
          </p:nvPr>
        </p:nvSpPr>
        <p:spPr>
          <a:xfrm>
            <a:off x="631530" y="1544531"/>
            <a:ext cx="11321409" cy="4872952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Maximum likelihood estimation: </a:t>
            </a: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Choose the parameter with the maximum posterior probability</a:t>
            </a: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LDA is the MAP version of pLSA (MLE)</a:t>
            </a:r>
          </a:p>
        </p:txBody>
      </p:sp>
      <p:pic>
        <p:nvPicPr>
          <p:cNvPr id="613" name="theta_MLE_=_arg_.pdf" descr="theta_MLE_=_arg_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45243" y="2544699"/>
            <a:ext cx="3820927" cy="386642"/>
          </a:xfrm>
          <a:prstGeom prst="rect">
            <a:avLst/>
          </a:prstGeom>
          <a:ln w="12700">
            <a:miter lim="400000"/>
          </a:ln>
        </p:spPr>
      </p:pic>
      <p:pic>
        <p:nvPicPr>
          <p:cNvPr id="614" name="theta_MAP_&amp;=_arg.pdf" descr="theta_MAP_&amp;=_arg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47097" y="3991502"/>
            <a:ext cx="3817219" cy="825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SA -&gt; LDA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PLSA -&gt; LDA</a:t>
            </a:r>
          </a:p>
        </p:txBody>
      </p:sp>
      <p:sp>
        <p:nvSpPr>
          <p:cNvPr id="619" name="Slide Number"/>
          <p:cNvSpPr txBox="1"/>
          <p:nvPr>
            <p:ph type="sldNum" sz="quarter" idx="4294967295"/>
          </p:nvPr>
        </p:nvSpPr>
        <p:spPr>
          <a:xfrm>
            <a:off x="10787344" y="6049983"/>
            <a:ext cx="366664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pic>
        <p:nvPicPr>
          <p:cNvPr id="620" name="log_p_left(D_mid.pdf" descr="log_p_left(D_mid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19567" y="2573761"/>
            <a:ext cx="6000058" cy="732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1" name="p_d_left(w_mid_l.pdf" descr="p_d_left(w_mid_l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03785" y="1790333"/>
            <a:ext cx="3619212" cy="732211"/>
          </a:xfrm>
          <a:prstGeom prst="rect">
            <a:avLst/>
          </a:prstGeom>
          <a:ln w="12700">
            <a:miter lim="400000"/>
          </a:ln>
        </p:spPr>
      </p:pic>
      <p:sp>
        <p:nvSpPr>
          <p:cNvPr id="622" name="PLSA:…"/>
          <p:cNvSpPr txBox="1"/>
          <p:nvPr>
            <p:ph type="body" idx="4294967295"/>
          </p:nvPr>
        </p:nvSpPr>
        <p:spPr>
          <a:xfrm>
            <a:off x="631530" y="1544531"/>
            <a:ext cx="9190841" cy="4147008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PLSA: </a:t>
            </a: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LDA:</a:t>
            </a:r>
          </a:p>
        </p:txBody>
      </p:sp>
      <p:pic>
        <p:nvPicPr>
          <p:cNvPr id="623" name="p_d_left(w_mid_l.pdf" descr="p_d_left(w_mid_l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951385" y="3644533"/>
            <a:ext cx="3619212" cy="732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" name="log_p_left(d_mid.pdf" descr="log_p_left(d_mid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529742" y="4400448"/>
            <a:ext cx="7021298" cy="89663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log_p(D_mid_alph.pdf" descr="log_p(D_mid_alph.pd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292317" y="5320781"/>
            <a:ext cx="7500609" cy="798095"/>
          </a:xfrm>
          <a:prstGeom prst="rect">
            <a:avLst/>
          </a:prstGeom>
          <a:ln w="12700">
            <a:miter lim="400000"/>
          </a:ln>
        </p:spPr>
      </p:pic>
      <p:sp>
        <p:nvSpPr>
          <p:cNvPr id="626" name="TextBox 6"/>
          <p:cNvSpPr txBox="1"/>
          <p:nvPr/>
        </p:nvSpPr>
        <p:spPr>
          <a:xfrm>
            <a:off x="559843" y="5398656"/>
            <a:ext cx="1813102" cy="642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19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marginalized probability:</a:t>
            </a:r>
          </a:p>
        </p:txBody>
      </p:sp>
      <p:pic>
        <p:nvPicPr>
          <p:cNvPr id="627" name="latex-image-1.pdf" descr="latex-image-1.pd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95813" y="5112914"/>
            <a:ext cx="184164" cy="184164"/>
          </a:xfrm>
          <a:prstGeom prst="rect">
            <a:avLst/>
          </a:prstGeom>
          <a:ln w="12700">
            <a:miter lim="400000"/>
          </a:ln>
        </p:spPr>
      </p:pic>
      <p:sp>
        <p:nvSpPr>
          <p:cNvPr id="628" name="Rectangle"/>
          <p:cNvSpPr/>
          <p:nvPr/>
        </p:nvSpPr>
        <p:spPr>
          <a:xfrm>
            <a:off x="6705768" y="5038575"/>
            <a:ext cx="452544" cy="2585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629" name="Rectangle"/>
          <p:cNvSpPr/>
          <p:nvPr/>
        </p:nvSpPr>
        <p:spPr>
          <a:xfrm>
            <a:off x="6766374" y="4365063"/>
            <a:ext cx="452544" cy="2585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630" name="Rectangle"/>
          <p:cNvSpPr/>
          <p:nvPr/>
        </p:nvSpPr>
        <p:spPr>
          <a:xfrm>
            <a:off x="6323937" y="3551254"/>
            <a:ext cx="452544" cy="2585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631" name="Rectangle"/>
          <p:cNvSpPr/>
          <p:nvPr/>
        </p:nvSpPr>
        <p:spPr>
          <a:xfrm>
            <a:off x="6263332" y="4196826"/>
            <a:ext cx="573754" cy="19261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63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475504" y="4252283"/>
            <a:ext cx="81704" cy="81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891188" y="5076675"/>
            <a:ext cx="81704" cy="81705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Rectangle"/>
          <p:cNvSpPr/>
          <p:nvPr/>
        </p:nvSpPr>
        <p:spPr>
          <a:xfrm>
            <a:off x="7507284" y="2441994"/>
            <a:ext cx="452544" cy="2585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635" name="Rectangle"/>
          <p:cNvSpPr/>
          <p:nvPr/>
        </p:nvSpPr>
        <p:spPr>
          <a:xfrm>
            <a:off x="6445894" y="1669449"/>
            <a:ext cx="452544" cy="2585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636" name="Rectangle"/>
          <p:cNvSpPr/>
          <p:nvPr/>
        </p:nvSpPr>
        <p:spPr>
          <a:xfrm>
            <a:off x="6445894" y="2349380"/>
            <a:ext cx="452544" cy="2585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637" name="Rectangle"/>
          <p:cNvSpPr/>
          <p:nvPr/>
        </p:nvSpPr>
        <p:spPr>
          <a:xfrm>
            <a:off x="7507284" y="3126207"/>
            <a:ext cx="452544" cy="2585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638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680004" y="3176506"/>
            <a:ext cx="81704" cy="81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9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593213" y="2415309"/>
            <a:ext cx="81705" cy="81704"/>
          </a:xfrm>
          <a:prstGeom prst="rect">
            <a:avLst/>
          </a:prstGeom>
          <a:ln w="12700">
            <a:miter lim="400000"/>
          </a:ln>
        </p:spPr>
      </p:pic>
      <p:sp>
        <p:nvSpPr>
          <p:cNvPr id="640" name="Rectangle"/>
          <p:cNvSpPr/>
          <p:nvPr/>
        </p:nvSpPr>
        <p:spPr>
          <a:xfrm>
            <a:off x="7022581" y="5942888"/>
            <a:ext cx="452544" cy="25850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641" name="Rectangle"/>
          <p:cNvSpPr/>
          <p:nvPr/>
        </p:nvSpPr>
        <p:spPr>
          <a:xfrm>
            <a:off x="7091812" y="5228111"/>
            <a:ext cx="452544" cy="2585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642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7182601" y="5993187"/>
            <a:ext cx="81704" cy="81704"/>
          </a:xfrm>
          <a:prstGeom prst="rect">
            <a:avLst/>
          </a:prstGeom>
          <a:ln w="12700">
            <a:miter lim="400000"/>
          </a:ln>
        </p:spPr>
      </p:pic>
      <p:sp>
        <p:nvSpPr>
          <p:cNvPr id="643" name="Rectangle"/>
          <p:cNvSpPr/>
          <p:nvPr/>
        </p:nvSpPr>
        <p:spPr>
          <a:xfrm>
            <a:off x="8152412" y="4680947"/>
            <a:ext cx="1647220" cy="401087"/>
          </a:xfrm>
          <a:prstGeom prst="rect">
            <a:avLst/>
          </a:prstGeom>
          <a:ln w="25400">
            <a:solidFill>
              <a:srgbClr val="FF2600"/>
            </a:solidFill>
            <a:custDash>
              <a:ds d="200000" sp="200000"/>
            </a:custDash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view of Lecture 5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Review of Lecture 5</a:t>
            </a:r>
          </a:p>
        </p:txBody>
      </p:sp>
      <p:sp>
        <p:nvSpPr>
          <p:cNvPr id="101" name="Slide Number"/>
          <p:cNvSpPr txBox="1"/>
          <p:nvPr>
            <p:ph type="sldNum" sz="quarter" idx="4294967295"/>
          </p:nvPr>
        </p:nvSpPr>
        <p:spPr>
          <a:xfrm>
            <a:off x="10857975" y="6049983"/>
            <a:ext cx="225402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02" name="RankNet…"/>
          <p:cNvSpPr txBox="1"/>
          <p:nvPr>
            <p:ph type="body" idx="4294967295"/>
          </p:nvPr>
        </p:nvSpPr>
        <p:spPr>
          <a:xfrm>
            <a:off x="631530" y="1544531"/>
            <a:ext cx="10812769" cy="4994590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RankNet</a:t>
            </a: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Convert the pairwise loss function to the summation of     for each document di</a:t>
            </a: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That is,      is a sort of “gradient” with respect to di</a:t>
            </a:r>
          </a:p>
        </p:txBody>
      </p:sp>
      <p:pic>
        <p:nvPicPr>
          <p:cNvPr id="10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8101" y="2083574"/>
            <a:ext cx="225401" cy="25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9374" y="2872174"/>
            <a:ext cx="225401" cy="257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0629" y="3465115"/>
            <a:ext cx="5014226" cy="2949945"/>
          </a:xfrm>
          <a:prstGeom prst="rect">
            <a:avLst/>
          </a:prstGeom>
          <a:ln w="12700">
            <a:miter lim="400000"/>
          </a:ln>
        </p:spPr>
      </p:pic>
      <p:sp>
        <p:nvSpPr>
          <p:cNvPr id="106" name="d1"/>
          <p:cNvSpPr txBox="1"/>
          <p:nvPr/>
        </p:nvSpPr>
        <p:spPr>
          <a:xfrm>
            <a:off x="2168668" y="5815848"/>
            <a:ext cx="358412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d1</a:t>
            </a:r>
          </a:p>
        </p:txBody>
      </p:sp>
      <p:sp>
        <p:nvSpPr>
          <p:cNvPr id="107" name="d2"/>
          <p:cNvSpPr txBox="1"/>
          <p:nvPr/>
        </p:nvSpPr>
        <p:spPr>
          <a:xfrm>
            <a:off x="4010559" y="4077747"/>
            <a:ext cx="358412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d2</a:t>
            </a:r>
          </a:p>
        </p:txBody>
      </p:sp>
      <p:sp>
        <p:nvSpPr>
          <p:cNvPr id="108" name="d3"/>
          <p:cNvSpPr txBox="1"/>
          <p:nvPr/>
        </p:nvSpPr>
        <p:spPr>
          <a:xfrm>
            <a:off x="4010559" y="4764757"/>
            <a:ext cx="358412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d3</a:t>
            </a:r>
          </a:p>
        </p:txBody>
      </p:sp>
      <p:pic>
        <p:nvPicPr>
          <p:cNvPr id="109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31361" y="3689918"/>
            <a:ext cx="2346050" cy="7038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10759" y="4611363"/>
            <a:ext cx="912354" cy="703816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Line"/>
          <p:cNvSpPr/>
          <p:nvPr/>
        </p:nvSpPr>
        <p:spPr>
          <a:xfrm flipV="1">
            <a:off x="7915066" y="4627603"/>
            <a:ext cx="1" cy="750182"/>
          </a:xfrm>
          <a:prstGeom prst="line">
            <a:avLst/>
          </a:prstGeom>
          <a:ln w="38100">
            <a:solidFill>
              <a:srgbClr val="0200F5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2" name="Line"/>
          <p:cNvSpPr/>
          <p:nvPr/>
        </p:nvSpPr>
        <p:spPr>
          <a:xfrm flipV="1">
            <a:off x="9285978" y="4825079"/>
            <a:ext cx="1" cy="355229"/>
          </a:xfrm>
          <a:prstGeom prst="line">
            <a:avLst/>
          </a:prstGeom>
          <a:ln w="38100">
            <a:solidFill>
              <a:srgbClr val="0200F5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3" name="Line"/>
          <p:cNvSpPr/>
          <p:nvPr/>
        </p:nvSpPr>
        <p:spPr>
          <a:xfrm flipV="1">
            <a:off x="10818365" y="4624063"/>
            <a:ext cx="1" cy="657449"/>
          </a:xfrm>
          <a:prstGeom prst="line">
            <a:avLst/>
          </a:prstGeom>
          <a:ln w="38100">
            <a:solidFill>
              <a:srgbClr val="0200F5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4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854387" y="4662163"/>
            <a:ext cx="3872152" cy="631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3719917" y="6113615"/>
            <a:ext cx="358411" cy="2787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Image" descr="Image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5720768" y="4054292"/>
            <a:ext cx="380533" cy="2959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720768" y="4583819"/>
            <a:ext cx="380533" cy="297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latex-image-1.pdf" descr="latex-image-1.pd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6719106" y="5742477"/>
            <a:ext cx="1571026" cy="260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Solving Maximum a Posteriori inference for LDA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Solving Maximum a Posteriori inference for LDA</a:t>
            </a:r>
          </a:p>
        </p:txBody>
      </p:sp>
      <p:sp>
        <p:nvSpPr>
          <p:cNvPr id="648" name="Slide Number"/>
          <p:cNvSpPr txBox="1"/>
          <p:nvPr>
            <p:ph type="sldNum" sz="quarter" idx="4294967295"/>
          </p:nvPr>
        </p:nvSpPr>
        <p:spPr>
          <a:xfrm>
            <a:off x="10787344" y="6049983"/>
            <a:ext cx="366664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49" name="Exact inference is intractable:…"/>
          <p:cNvSpPr txBox="1"/>
          <p:nvPr>
            <p:ph type="body" idx="4294967295"/>
          </p:nvPr>
        </p:nvSpPr>
        <p:spPr>
          <a:xfrm>
            <a:off x="631530" y="1544531"/>
            <a:ext cx="11353718" cy="4147008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Exact inference is intractable:</a:t>
            </a: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Equation (1) is computationally intractable due to the coupling of beta and phi in the denominator</a:t>
            </a:r>
          </a:p>
        </p:txBody>
      </p:sp>
      <p:pic>
        <p:nvPicPr>
          <p:cNvPr id="650" name="p(Z,_Phi,_Theta|.pdf" descr="p(Z,_Phi,_Theta|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21852" y="2157100"/>
            <a:ext cx="3965674" cy="565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651" name="log_p(D_mid_alph.pdf" descr="log_p(D_mid_alph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345695" y="2772370"/>
            <a:ext cx="7500610" cy="798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Variational inference"/>
          <p:cNvSpPr txBox="1"/>
          <p:nvPr>
            <p:ph type="title" idx="4294967295"/>
          </p:nvPr>
        </p:nvSpPr>
        <p:spPr>
          <a:xfrm>
            <a:off x="501017" y="528637"/>
            <a:ext cx="10550770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 Variational inference</a:t>
            </a:r>
          </a:p>
        </p:txBody>
      </p:sp>
      <p:sp>
        <p:nvSpPr>
          <p:cNvPr id="656" name="Slide Number"/>
          <p:cNvSpPr txBox="1"/>
          <p:nvPr>
            <p:ph type="sldNum" sz="quarter" idx="4294967295"/>
          </p:nvPr>
        </p:nvSpPr>
        <p:spPr>
          <a:xfrm>
            <a:off x="10787344" y="6049983"/>
            <a:ext cx="366664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57" name="Key idea: use a surrogate distribution to approximate the posterior distribution of latent variables…"/>
          <p:cNvSpPr txBox="1"/>
          <p:nvPr>
            <p:ph type="body" idx="4294967295"/>
          </p:nvPr>
        </p:nvSpPr>
        <p:spPr>
          <a:xfrm>
            <a:off x="631530" y="1404831"/>
            <a:ext cx="11554519" cy="5480815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Key idea: use a </a:t>
            </a:r>
            <a:r>
              <a:rPr b="1"/>
              <a:t>surrogate distribution</a:t>
            </a:r>
            <a:r>
              <a:t> to approximate the posterior distribution of latent variables</a:t>
            </a: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Surrogate distribution is simpler to estimate than the true posterior </a:t>
            </a: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Goal: finding the “best” surrogate distribution from a certain parametric family by </a:t>
            </a:r>
            <a:r>
              <a:rPr b="1"/>
              <a:t>minimizing</a:t>
            </a:r>
            <a:r>
              <a:t> the KL-divergence between the surrogate function (Q) to the true posterior (P)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Content Placeholder 2"/>
          <p:cNvSpPr txBox="1"/>
          <p:nvPr>
            <p:ph type="body" idx="1"/>
          </p:nvPr>
        </p:nvSpPr>
        <p:spPr>
          <a:xfrm>
            <a:off x="507999" y="1498599"/>
            <a:ext cx="11075295" cy="3501939"/>
          </a:xfrm>
          <a:prstGeom prst="rect">
            <a:avLst/>
          </a:prstGeom>
        </p:spPr>
        <p:txBody>
          <a:bodyPr/>
          <a:lstStyle>
            <a:lvl1pPr marL="270710" indent="-270710">
              <a:buFontTx/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Given that                              , we want to minimize the KL divergence between Q(Z) and p(Z|D):</a:t>
            </a:r>
          </a:p>
        </p:txBody>
      </p:sp>
      <p:sp>
        <p:nvSpPr>
          <p:cNvPr id="662" name="Slide Number Placeholder 3"/>
          <p:cNvSpPr txBox="1"/>
          <p:nvPr>
            <p:ph type="sldNum" sz="quarter" idx="2"/>
          </p:nvPr>
        </p:nvSpPr>
        <p:spPr>
          <a:xfrm>
            <a:off x="11314424" y="6410091"/>
            <a:ext cx="267976" cy="2576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63" name="Title 1"/>
          <p:cNvSpPr txBox="1"/>
          <p:nvPr>
            <p:ph type="title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Evidence lower bound (ELBO)</a:t>
            </a:r>
          </a:p>
        </p:txBody>
      </p:sp>
      <p:pic>
        <p:nvPicPr>
          <p:cNvPr id="664" name="p(Z|D)_=_frac_p(.pdf" descr="p(Z|D)_=_frac_p(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78132" y="1396832"/>
            <a:ext cx="2293436" cy="687232"/>
          </a:xfrm>
          <a:prstGeom prst="rect">
            <a:avLst/>
          </a:prstGeom>
          <a:ln w="12700">
            <a:miter lim="400000"/>
          </a:ln>
        </p:spPr>
      </p:pic>
      <p:pic>
        <p:nvPicPr>
          <p:cNvPr id="665" name="Rightarrow_log_p.pdf" descr="Rightarrow_log_p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7852" y="5141428"/>
            <a:ext cx="9711822" cy="327462"/>
          </a:xfrm>
          <a:prstGeom prst="rect">
            <a:avLst/>
          </a:prstGeom>
          <a:ln w="12700">
            <a:miter lim="400000"/>
          </a:ln>
        </p:spPr>
      </p:pic>
      <p:pic>
        <p:nvPicPr>
          <p:cNvPr id="666" name="D_mathrm_KL_(q_|.pdf" descr="D_mathrm_KL_(q_|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42230" y="2537494"/>
            <a:ext cx="8193791" cy="23055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Content Placeholder 2"/>
          <p:cNvSpPr txBox="1"/>
          <p:nvPr>
            <p:ph type="body" idx="1"/>
          </p:nvPr>
        </p:nvSpPr>
        <p:spPr>
          <a:xfrm>
            <a:off x="507999" y="1498599"/>
            <a:ext cx="10974638" cy="4606393"/>
          </a:xfrm>
          <a:prstGeom prst="rect">
            <a:avLst/>
          </a:prstGeom>
        </p:spPr>
        <p:txBody>
          <a:bodyPr/>
          <a:lstStyle/>
          <a:p>
            <a:pPr marL="270710" indent="-270710"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p(D) does not rely on the latent variable Z:</a:t>
            </a:r>
          </a:p>
          <a:p>
            <a:pPr marL="270710" indent="-270710"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70710" indent="-270710"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70710" indent="-270710"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Therefore minimizing KL divergence = maximizing L(q), which we call evidence lower bound, as KL divergence is non-negative</a:t>
            </a:r>
          </a:p>
          <a:p>
            <a:pPr marL="270710" indent="-270710"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70710" indent="-270710"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 lower bound is more tractable to optimize than the evidence: </a:t>
            </a:r>
          </a:p>
        </p:txBody>
      </p:sp>
      <p:sp>
        <p:nvSpPr>
          <p:cNvPr id="669" name="Slide Number Placeholder 3"/>
          <p:cNvSpPr txBox="1"/>
          <p:nvPr>
            <p:ph type="sldNum" sz="quarter" idx="2"/>
          </p:nvPr>
        </p:nvSpPr>
        <p:spPr>
          <a:xfrm>
            <a:off x="11314424" y="6410091"/>
            <a:ext cx="267976" cy="2576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0" name="Title 1"/>
          <p:cNvSpPr txBox="1"/>
          <p:nvPr>
            <p:ph type="title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Evidence lower bound (ELBO)</a:t>
            </a:r>
          </a:p>
        </p:txBody>
      </p:sp>
      <p:pic>
        <p:nvPicPr>
          <p:cNvPr id="671" name="Rightarrow_log_p.pdf" descr="Rightarrow_log_p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4121" y="2284633"/>
            <a:ext cx="9170519" cy="309212"/>
          </a:xfrm>
          <a:prstGeom prst="rect">
            <a:avLst/>
          </a:prstGeom>
          <a:ln w="12700">
            <a:miter lim="400000"/>
          </a:ln>
        </p:spPr>
      </p:pic>
      <p:pic>
        <p:nvPicPr>
          <p:cNvPr id="672" name="L(q)_&amp;=_int_Z_q(.pdf" descr="L(q)_&amp;=_int_Z_q(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756801" y="4990397"/>
            <a:ext cx="4689271" cy="6574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Content Placeholder 2"/>
          <p:cNvSpPr txBox="1"/>
          <p:nvPr>
            <p:ph type="body" idx="1"/>
          </p:nvPr>
        </p:nvSpPr>
        <p:spPr>
          <a:xfrm>
            <a:off x="507999" y="1498599"/>
            <a:ext cx="10974638" cy="4606393"/>
          </a:xfrm>
          <a:prstGeom prst="rect">
            <a:avLst/>
          </a:prstGeom>
        </p:spPr>
        <p:txBody>
          <a:bodyPr/>
          <a:lstStyle>
            <a:lvl1pPr marL="270710" indent="-270710">
              <a:buFontTx/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Assumption: q belongs to a family of distribution which can be factorized</a:t>
            </a:r>
          </a:p>
        </p:txBody>
      </p:sp>
      <p:sp>
        <p:nvSpPr>
          <p:cNvPr id="675" name="Slide Number Placeholder 3"/>
          <p:cNvSpPr txBox="1"/>
          <p:nvPr>
            <p:ph type="sldNum" sz="quarter" idx="2"/>
          </p:nvPr>
        </p:nvSpPr>
        <p:spPr>
          <a:xfrm>
            <a:off x="11314424" y="6410091"/>
            <a:ext cx="267976" cy="2576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76" name="Title 1"/>
          <p:cNvSpPr txBox="1"/>
          <p:nvPr>
            <p:ph type="title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LDA variational inference</a:t>
            </a:r>
          </a:p>
        </p:txBody>
      </p:sp>
      <p:pic>
        <p:nvPicPr>
          <p:cNvPr id="677" name="Picture 7" descr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04314" y="2965244"/>
            <a:ext cx="4648864" cy="2901613"/>
          </a:xfrm>
          <a:prstGeom prst="rect">
            <a:avLst/>
          </a:prstGeom>
          <a:ln w="12700">
            <a:miter lim="400000"/>
          </a:ln>
        </p:spPr>
      </p:pic>
      <p:pic>
        <p:nvPicPr>
          <p:cNvPr id="6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9569" y="3401630"/>
            <a:ext cx="4876353" cy="2455676"/>
          </a:xfrm>
          <a:prstGeom prst="rect">
            <a:avLst/>
          </a:prstGeom>
          <a:ln w="12700">
            <a:miter lim="400000"/>
          </a:ln>
        </p:spPr>
      </p:pic>
      <p:pic>
        <p:nvPicPr>
          <p:cNvPr id="679" name="q(_theta,_mathbf.pdf" descr="q(_theta,_mathbf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62109" y="2013208"/>
            <a:ext cx="5879214" cy="10887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Content Placeholder 2"/>
          <p:cNvSpPr txBox="1"/>
          <p:nvPr>
            <p:ph type="body" idx="1"/>
          </p:nvPr>
        </p:nvSpPr>
        <p:spPr>
          <a:xfrm>
            <a:off x="507999" y="1498599"/>
            <a:ext cx="10974638" cy="4606393"/>
          </a:xfrm>
          <a:prstGeom prst="rect">
            <a:avLst/>
          </a:prstGeom>
        </p:spPr>
        <p:txBody>
          <a:bodyPr/>
          <a:lstStyle>
            <a:lvl1pPr marL="270710" indent="-270710">
              <a:buFontTx/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ELBO of LDA under the factorization assumption:</a:t>
            </a:r>
          </a:p>
        </p:txBody>
      </p:sp>
      <p:sp>
        <p:nvSpPr>
          <p:cNvPr id="682" name="Slide Number Placeholder 3"/>
          <p:cNvSpPr txBox="1"/>
          <p:nvPr>
            <p:ph type="sldNum" sz="quarter" idx="2"/>
          </p:nvPr>
        </p:nvSpPr>
        <p:spPr>
          <a:xfrm>
            <a:off x="11314424" y="6410091"/>
            <a:ext cx="267976" cy="2576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83" name="Title 1"/>
          <p:cNvSpPr txBox="1"/>
          <p:nvPr>
            <p:ph type="title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LDA variational inference</a:t>
            </a:r>
          </a:p>
        </p:txBody>
      </p:sp>
      <p:pic>
        <p:nvPicPr>
          <p:cNvPr id="684" name="L(_gamma,_phi_;_.pdf" descr="L(_gamma,_phi_;_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9237" y="2342242"/>
            <a:ext cx="7089215" cy="62293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5" name="L(_gamma,_phi_;_.pdf" descr="L(_gamma,_phi_;_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5681" y="3149827"/>
            <a:ext cx="6252231" cy="3154364"/>
          </a:xfrm>
          <a:prstGeom prst="rect">
            <a:avLst/>
          </a:prstGeom>
          <a:ln w="12700">
            <a:miter lim="400000"/>
          </a:ln>
        </p:spPr>
      </p:pic>
      <p:sp>
        <p:nvSpPr>
          <p:cNvPr id="686" name="Line"/>
          <p:cNvSpPr/>
          <p:nvPr/>
        </p:nvSpPr>
        <p:spPr>
          <a:xfrm flipH="1">
            <a:off x="7024794" y="4217834"/>
            <a:ext cx="1680419" cy="1"/>
          </a:xfrm>
          <a:prstGeom prst="line">
            <a:avLst/>
          </a:prstGeom>
          <a:ln w="25400">
            <a:solidFill>
              <a:srgbClr val="000000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87" name="L(q)_&amp;=_int_Z_q(.pdf" descr="L(q)_&amp;=_int_Z_q(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674328" y="546519"/>
            <a:ext cx="4308192" cy="604021"/>
          </a:xfrm>
          <a:prstGeom prst="rect">
            <a:avLst/>
          </a:prstGeom>
          <a:ln w="12700">
            <a:miter lim="400000"/>
          </a:ln>
        </p:spPr>
      </p:pic>
      <p:pic>
        <p:nvPicPr>
          <p:cNvPr id="688" name="p(Z,_Phi,_Theta|.pdf" descr="p(Z,_Phi,_Theta|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927913" y="1144896"/>
            <a:ext cx="3965674" cy="565587"/>
          </a:xfrm>
          <a:prstGeom prst="rect">
            <a:avLst/>
          </a:prstGeom>
          <a:ln w="12700">
            <a:miter lim="400000"/>
          </a:ln>
        </p:spPr>
      </p:pic>
      <p:sp>
        <p:nvSpPr>
          <p:cNvPr id="689" name="and      integrated out"/>
          <p:cNvSpPr txBox="1"/>
          <p:nvPr/>
        </p:nvSpPr>
        <p:spPr>
          <a:xfrm>
            <a:off x="9089728" y="4061139"/>
            <a:ext cx="2230885" cy="313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lnSpc>
                <a:spcPts val="3300"/>
              </a:lnSpc>
              <a:defRPr i="1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and      integrated out</a:t>
            </a:r>
          </a:p>
        </p:txBody>
      </p:sp>
      <p:pic>
        <p:nvPicPr>
          <p:cNvPr id="690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930472" y="4126204"/>
            <a:ext cx="108599" cy="183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691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582759" y="4156874"/>
            <a:ext cx="121921" cy="1219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Content Placeholder 2"/>
          <p:cNvSpPr txBox="1"/>
          <p:nvPr>
            <p:ph type="body" idx="1"/>
          </p:nvPr>
        </p:nvSpPr>
        <p:spPr>
          <a:xfrm>
            <a:off x="507999" y="1498599"/>
            <a:ext cx="10974638" cy="4606393"/>
          </a:xfrm>
          <a:prstGeom prst="rect">
            <a:avLst/>
          </a:prstGeom>
        </p:spPr>
        <p:txBody>
          <a:bodyPr/>
          <a:lstStyle/>
          <a:p>
            <a:pPr marL="270710" indent="-270710">
              <a:buFontTx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LDA variational inference algorithm: optimizing γ, φ, β</a:t>
            </a:r>
          </a:p>
          <a:p>
            <a:pPr marL="270710" indent="-270710">
              <a:buFontTx/>
              <a:defRPr sz="2300">
                <a:latin typeface="Arial"/>
                <a:ea typeface="Arial"/>
                <a:cs typeface="Arial"/>
                <a:sym typeface="Arial"/>
              </a:defRPr>
            </a:pPr>
          </a:p>
          <a:p>
            <a:pPr marL="307473" indent="-307473" defTabSz="457200">
              <a:lnSpc>
                <a:spcPts val="4100"/>
              </a:lnSpc>
              <a:spcBef>
                <a:spcPts val="0"/>
              </a:spcBef>
              <a:buFontTx/>
              <a:buAutoNum type="arabicPeriod" startAt="1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Randomly initialize variational parameters (can’t be uniform) </a:t>
            </a:r>
          </a:p>
          <a:p>
            <a:pPr marL="307473" indent="-307473" defTabSz="457200">
              <a:lnSpc>
                <a:spcPts val="4100"/>
              </a:lnSpc>
              <a:spcBef>
                <a:spcPts val="0"/>
              </a:spcBef>
              <a:buFontTx/>
              <a:buAutoNum type="arabicPeriod" startAt="1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For each iteration: </a:t>
            </a:r>
          </a:p>
          <a:p>
            <a:pPr lvl="1" marL="815473" indent="-307473" defTabSz="457200">
              <a:lnSpc>
                <a:spcPts val="4100"/>
              </a:lnSpc>
              <a:spcBef>
                <a:spcPts val="0"/>
              </a:spcBef>
              <a:buFontTx/>
              <a:buAutoNum type="arabicPeriod" startAt="1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For each document, update γ and φ </a:t>
            </a:r>
          </a:p>
          <a:p>
            <a:pPr lvl="1" marL="815473" indent="-307473" defTabSz="457200">
              <a:lnSpc>
                <a:spcPts val="4100"/>
              </a:lnSpc>
              <a:spcBef>
                <a:spcPts val="0"/>
              </a:spcBef>
              <a:buFontTx/>
              <a:buAutoNum type="arabicPeriod" startAt="1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For corpus, update β </a:t>
            </a:r>
          </a:p>
          <a:p>
            <a:pPr lvl="1" marL="815473" indent="-307473" defTabSz="457200">
              <a:lnSpc>
                <a:spcPts val="4100"/>
              </a:lnSpc>
              <a:spcBef>
                <a:spcPts val="0"/>
              </a:spcBef>
              <a:buFontTx/>
              <a:buAutoNum type="arabicPeriod" startAt="1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Compute L for diagnostics </a:t>
            </a:r>
          </a:p>
          <a:p>
            <a:pPr marL="307473" indent="-307473" defTabSz="457200">
              <a:lnSpc>
                <a:spcPts val="4100"/>
              </a:lnSpc>
              <a:spcBef>
                <a:spcPts val="0"/>
              </a:spcBef>
              <a:buFontTx/>
              <a:buAutoNum type="arabicPeriod" startAt="1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Return </a:t>
            </a:r>
            <a:r>
              <a:rPr b="1">
                <a:solidFill>
                  <a:srgbClr val="FF2600"/>
                </a:solidFill>
              </a:rPr>
              <a:t>expectation of variational parameters </a:t>
            </a:r>
            <a:r>
              <a:t>for solution to latent variables</a:t>
            </a:r>
          </a:p>
        </p:txBody>
      </p:sp>
      <p:sp>
        <p:nvSpPr>
          <p:cNvPr id="694" name="Slide Number Placeholder 3"/>
          <p:cNvSpPr txBox="1"/>
          <p:nvPr>
            <p:ph type="sldNum" sz="quarter" idx="2"/>
          </p:nvPr>
        </p:nvSpPr>
        <p:spPr>
          <a:xfrm>
            <a:off x="11314424" y="6410091"/>
            <a:ext cx="267976" cy="2576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695" name="Title 1"/>
          <p:cNvSpPr txBox="1"/>
          <p:nvPr>
            <p:ph type="title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LDA variational inference</a:t>
            </a:r>
          </a:p>
        </p:txBody>
      </p:sp>
      <p:pic>
        <p:nvPicPr>
          <p:cNvPr id="696" name="phi_n_i_propto_b.pdf" descr="phi_n_i_propto_b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06278" y="4554545"/>
            <a:ext cx="4546524" cy="1008615"/>
          </a:xfrm>
          <a:prstGeom prst="rect">
            <a:avLst/>
          </a:prstGeom>
          <a:ln w="12700">
            <a:miter lim="400000"/>
          </a:ln>
        </p:spPr>
      </p:pic>
      <p:pic>
        <p:nvPicPr>
          <p:cNvPr id="697" name="textcolor_red_ma.pdf" descr="textcolor_red_ma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1689" y="5462557"/>
            <a:ext cx="4091666" cy="9061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Content Placeholder 2"/>
          <p:cNvSpPr txBox="1"/>
          <p:nvPr>
            <p:ph type="body" idx="1"/>
          </p:nvPr>
        </p:nvSpPr>
        <p:spPr>
          <a:xfrm>
            <a:off x="507999" y="1498599"/>
            <a:ext cx="10974638" cy="4606393"/>
          </a:xfrm>
          <a:prstGeom prst="rect">
            <a:avLst/>
          </a:prstGeom>
        </p:spPr>
        <p:txBody>
          <a:bodyPr/>
          <a:lstStyle/>
          <a:p>
            <a:pPr marL="270710" indent="-270710"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Pros</a:t>
            </a:r>
          </a:p>
          <a:p>
            <a:pPr lvl="1" marL="651710" indent="-270710">
              <a:buFontTx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Deterministic algorithm - easy to tell when converged</a:t>
            </a:r>
          </a:p>
          <a:p>
            <a:pPr lvl="1" marL="651710" indent="-270710">
              <a:buFontTx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Embarrassingly parallelizable </a:t>
            </a:r>
          </a:p>
          <a:p>
            <a:pPr lvl="1" marL="651710" indent="-270710">
              <a:buFontTx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70710" indent="-270710"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Cons:</a:t>
            </a:r>
          </a:p>
          <a:p>
            <a:pPr lvl="1" marL="651710" indent="-270710">
              <a:buFontTx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Speed: make many calls to transcendental functions (no close form solution)</a:t>
            </a:r>
          </a:p>
          <a:p>
            <a:pPr lvl="1" marL="651710" indent="-270710">
              <a:buFontTx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Quality is questionable due to the factorization assumption</a:t>
            </a:r>
          </a:p>
          <a:p>
            <a:pPr lvl="1" marL="651710" indent="-270710">
              <a:buFontTx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Memory usage: requires O(MNK) to store the per-token variational distributions</a:t>
            </a:r>
          </a:p>
        </p:txBody>
      </p:sp>
      <p:sp>
        <p:nvSpPr>
          <p:cNvPr id="700" name="Slide Number Placeholder 3"/>
          <p:cNvSpPr txBox="1"/>
          <p:nvPr>
            <p:ph type="sldNum" sz="quarter" idx="2"/>
          </p:nvPr>
        </p:nvSpPr>
        <p:spPr>
          <a:xfrm>
            <a:off x="11314424" y="6410091"/>
            <a:ext cx="267976" cy="2576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1" name="Title 1"/>
          <p:cNvSpPr txBox="1"/>
          <p:nvPr>
            <p:ph type="title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Pros and Cons of Variational inference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Content Placeholder 2"/>
          <p:cNvSpPr txBox="1"/>
          <p:nvPr>
            <p:ph type="body" sz="half" idx="1"/>
          </p:nvPr>
        </p:nvSpPr>
        <p:spPr>
          <a:xfrm>
            <a:off x="507999" y="1498599"/>
            <a:ext cx="6143836" cy="4877549"/>
          </a:xfrm>
          <a:prstGeom prst="rect">
            <a:avLst/>
          </a:prstGeom>
        </p:spPr>
        <p:txBody>
          <a:bodyPr/>
          <a:lstStyle>
            <a:lvl1pPr marL="270710" indent="-270710">
              <a:buFontTx/>
              <a:defRPr sz="2400">
                <a:latin typeface="Arial"/>
                <a:ea typeface="Arial"/>
                <a:cs typeface="Arial"/>
                <a:sym typeface="Arial"/>
              </a:defRPr>
            </a:lvl1pPr>
            <a:lvl2pPr marL="651710" indent="-270710">
              <a:buFontTx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lvl2pPr>
          </a:lstStyle>
          <a:p>
            <a:pPr/>
            <a:r>
              <a:t>Monte Carlo</a:t>
            </a:r>
          </a:p>
          <a:p>
            <a:pPr lvl="1"/>
            <a:r>
              <a:t>A broad class of computational algorithms that rely on repeated random sampling to obtain numerical results</a:t>
            </a:r>
          </a:p>
        </p:txBody>
      </p:sp>
      <p:sp>
        <p:nvSpPr>
          <p:cNvPr id="704" name="Slide Number Placeholder 3"/>
          <p:cNvSpPr txBox="1"/>
          <p:nvPr>
            <p:ph type="sldNum" sz="quarter" idx="2"/>
          </p:nvPr>
        </p:nvSpPr>
        <p:spPr>
          <a:xfrm>
            <a:off x="11389805" y="6410091"/>
            <a:ext cx="192595" cy="2576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05" name="Title 1"/>
          <p:cNvSpPr txBox="1"/>
          <p:nvPr>
            <p:ph type="title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Monte Carlo for LDA inference</a:t>
            </a:r>
          </a:p>
        </p:txBody>
      </p:sp>
      <p:pic>
        <p:nvPicPr>
          <p:cNvPr id="706" name="Pi_30K.gif" descr="Pi_30K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8569" y="3921202"/>
            <a:ext cx="2445535" cy="2445536"/>
          </a:xfrm>
          <a:prstGeom prst="rect">
            <a:avLst/>
          </a:prstGeom>
          <a:ln w="12700">
            <a:miter lim="400000"/>
          </a:ln>
        </p:spPr>
      </p:pic>
      <p:sp>
        <p:nvSpPr>
          <p:cNvPr id="707" name="Content Placeholder 2"/>
          <p:cNvSpPr txBox="1"/>
          <p:nvPr/>
        </p:nvSpPr>
        <p:spPr>
          <a:xfrm>
            <a:off x="6495585" y="1498599"/>
            <a:ext cx="5154288" cy="48775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396" tIns="50396" rIns="50396" bIns="50396">
            <a:normAutofit fontScale="100000" lnSpcReduction="0"/>
          </a:bodyPr>
          <a:lstStyle>
            <a:lvl1pPr marL="270710" indent="-270710" defTabSz="1007912">
              <a:spcBef>
                <a:spcPts val="8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51710" indent="-270710" defTabSz="1007912">
              <a:spcBef>
                <a:spcPts val="800"/>
              </a:spcBef>
              <a:buSzPct val="100000"/>
              <a:buChar char="•"/>
              <a:defRPr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</a:lstStyle>
          <a:p>
            <a:pPr/>
            <a:r>
              <a:t>Markov chain Monte Carlo (MCMC)</a:t>
            </a:r>
          </a:p>
          <a:p>
            <a:pPr lvl="1"/>
            <a:r>
              <a:t>A Monte Carlo method with the Markov assumption, i.e., the next sample only rely on the previous state</a:t>
            </a:r>
          </a:p>
        </p:txBody>
      </p:sp>
      <p:pic>
        <p:nvPicPr>
          <p:cNvPr id="708" name="1_9lGqi_nMg-UeYh781gfZEQ.gif" descr="1_9lGqi_nMg-UeYh781gfZEQ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60794" y="4586990"/>
            <a:ext cx="5480435" cy="13587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Content Placeholder 2"/>
          <p:cNvSpPr txBox="1"/>
          <p:nvPr>
            <p:ph type="body" idx="1"/>
          </p:nvPr>
        </p:nvSpPr>
        <p:spPr>
          <a:xfrm>
            <a:off x="507999" y="1498599"/>
            <a:ext cx="10974638" cy="4606393"/>
          </a:xfrm>
          <a:prstGeom prst="rect">
            <a:avLst/>
          </a:prstGeom>
        </p:spPr>
        <p:txBody>
          <a:bodyPr/>
          <a:lstStyle/>
          <a:p>
            <a:pPr marL="270710" indent="-270710"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That is, the </a:t>
            </a:r>
            <a:r>
              <a:rPr b="1">
                <a:solidFill>
                  <a:srgbClr val="FF2600"/>
                </a:solidFill>
              </a:rPr>
              <a:t>posterior distributions</a:t>
            </a:r>
            <a:r>
              <a:t> are in the same probability distribution family as the prior probability distribution</a:t>
            </a:r>
          </a:p>
          <a:p>
            <a:pPr marL="270710" indent="-270710"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 prior is called the </a:t>
            </a:r>
            <a:r>
              <a:rPr b="1">
                <a:solidFill>
                  <a:srgbClr val="FF2600"/>
                </a:solidFill>
              </a:rPr>
              <a:t>conjugate prior</a:t>
            </a:r>
            <a:r>
              <a:t> of the likelihood probability</a:t>
            </a:r>
          </a:p>
          <a:p>
            <a:pPr marL="270710" indent="-270710"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Conjugate prior makes denominator easy to compute because you can integrate out theta</a:t>
            </a:r>
          </a:p>
          <a:p>
            <a:pPr marL="270710" indent="-270710"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e.g., Beta distribution is the conjugate prior of Bernoulli distribution</a:t>
            </a:r>
          </a:p>
        </p:txBody>
      </p:sp>
      <p:sp>
        <p:nvSpPr>
          <p:cNvPr id="711" name="Slide Number Placeholder 3"/>
          <p:cNvSpPr txBox="1"/>
          <p:nvPr>
            <p:ph type="sldNum" sz="quarter" idx="2"/>
          </p:nvPr>
        </p:nvSpPr>
        <p:spPr>
          <a:xfrm>
            <a:off x="11314424" y="6410091"/>
            <a:ext cx="267976" cy="2576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12" name="Title 1"/>
          <p:cNvSpPr txBox="1"/>
          <p:nvPr>
            <p:ph type="title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Conjugate prior distribution</a:t>
            </a:r>
          </a:p>
        </p:txBody>
      </p:sp>
      <p:pic>
        <p:nvPicPr>
          <p:cNvPr id="7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0424" y="4152859"/>
            <a:ext cx="2669707" cy="563605"/>
          </a:xfrm>
          <a:prstGeom prst="rect">
            <a:avLst/>
          </a:prstGeom>
          <a:ln w="12700">
            <a:miter lim="400000"/>
          </a:ln>
        </p:spPr>
      </p:pic>
      <p:sp>
        <p:nvSpPr>
          <p:cNvPr id="714" name="TextBox 6"/>
          <p:cNvSpPr txBox="1"/>
          <p:nvPr/>
        </p:nvSpPr>
        <p:spPr>
          <a:xfrm>
            <a:off x="1003789" y="4367489"/>
            <a:ext cx="1855820" cy="362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19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Bernoulli: </a:t>
            </a:r>
          </a:p>
        </p:txBody>
      </p:sp>
      <p:sp>
        <p:nvSpPr>
          <p:cNvPr id="715" name="TextBox 6"/>
          <p:cNvSpPr txBox="1"/>
          <p:nvPr/>
        </p:nvSpPr>
        <p:spPr>
          <a:xfrm>
            <a:off x="6589972" y="4342089"/>
            <a:ext cx="1855820" cy="362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19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Beta: </a:t>
            </a:r>
          </a:p>
        </p:txBody>
      </p:sp>
      <p:pic>
        <p:nvPicPr>
          <p:cNvPr id="71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36524" y="4206061"/>
            <a:ext cx="2959101" cy="533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717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14948" y="4913779"/>
            <a:ext cx="4127501" cy="1295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Lecture 6: Topic model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Lecture 6: Topic model</a:t>
            </a:r>
          </a:p>
        </p:txBody>
      </p:sp>
      <p:sp>
        <p:nvSpPr>
          <p:cNvPr id="121" name="Slide Number"/>
          <p:cNvSpPr txBox="1"/>
          <p:nvPr>
            <p:ph type="sldNum" sz="quarter" idx="4294967295"/>
          </p:nvPr>
        </p:nvSpPr>
        <p:spPr>
          <a:xfrm>
            <a:off x="10857975" y="6049983"/>
            <a:ext cx="225402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2" name="Pop quiz…"/>
          <p:cNvSpPr txBox="1"/>
          <p:nvPr>
            <p:ph type="body" idx="4294967295"/>
          </p:nvPr>
        </p:nvSpPr>
        <p:spPr>
          <a:xfrm>
            <a:off x="631530" y="1544531"/>
            <a:ext cx="11040724" cy="4994590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Pop quiz</a:t>
            </a: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Expectation maximization</a:t>
            </a: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Probabilistic topic model</a:t>
            </a: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 toy coin topic problem</a:t>
            </a: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Probabilistic latent semantic analysis</a:t>
            </a: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Latent Dirichlet allocation</a:t>
            </a: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Bayesian inference of topic model</a:t>
            </a: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Variational inference for LDA</a:t>
            </a: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Gibbs sampling, Markov chain Monte-Carlo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Content Placeholder 2"/>
          <p:cNvSpPr txBox="1"/>
          <p:nvPr>
            <p:ph type="body" idx="1"/>
          </p:nvPr>
        </p:nvSpPr>
        <p:spPr>
          <a:xfrm>
            <a:off x="507999" y="1498599"/>
            <a:ext cx="11265706" cy="4606393"/>
          </a:xfrm>
          <a:prstGeom prst="rect">
            <a:avLst/>
          </a:prstGeom>
        </p:spPr>
        <p:txBody>
          <a:bodyPr/>
          <a:lstStyle/>
          <a:p>
            <a:pPr marL="270710" indent="-270710"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If your priors are conjugate, they can be integrated out!</a:t>
            </a:r>
          </a:p>
          <a:p>
            <a:pPr marL="270710" indent="-270710"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Let         be the number of times that word v in document d has topic z</a:t>
            </a:r>
          </a:p>
          <a:p>
            <a:pPr marL="270710" indent="-270710"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Let        be the number of times word v in any document has topic z            </a:t>
            </a:r>
          </a:p>
        </p:txBody>
      </p:sp>
      <p:sp>
        <p:nvSpPr>
          <p:cNvPr id="720" name="Slide Number Placeholder 3"/>
          <p:cNvSpPr txBox="1"/>
          <p:nvPr>
            <p:ph type="sldNum" sz="quarter" idx="2"/>
          </p:nvPr>
        </p:nvSpPr>
        <p:spPr>
          <a:xfrm>
            <a:off x="11314424" y="6410091"/>
            <a:ext cx="267976" cy="2576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21" name="Title 1"/>
          <p:cNvSpPr txBox="1"/>
          <p:nvPr>
            <p:ph type="title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Collapsed variational inference [Teh et al. 07]</a:t>
            </a:r>
          </a:p>
        </p:txBody>
      </p:sp>
      <p:sp>
        <p:nvSpPr>
          <p:cNvPr id="722" name="TextBox 6"/>
          <p:cNvSpPr txBox="1"/>
          <p:nvPr/>
        </p:nvSpPr>
        <p:spPr>
          <a:xfrm>
            <a:off x="958547" y="5767827"/>
            <a:ext cx="5341268" cy="362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19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 theta or phi in the above formula</a:t>
            </a:r>
          </a:p>
        </p:txBody>
      </p:sp>
      <p:pic>
        <p:nvPicPr>
          <p:cNvPr id="723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6581" y="3897205"/>
            <a:ext cx="8270700" cy="6235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24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1200" y="2130604"/>
            <a:ext cx="449691" cy="152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725" name="latex-image-1.pdf" descr="latex-image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9495" y="2554889"/>
            <a:ext cx="502937" cy="1907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Content Placeholder 2"/>
          <p:cNvSpPr txBox="1"/>
          <p:nvPr>
            <p:ph type="body" idx="1"/>
          </p:nvPr>
        </p:nvSpPr>
        <p:spPr>
          <a:xfrm>
            <a:off x="507999" y="1498599"/>
            <a:ext cx="10974638" cy="4606393"/>
          </a:xfrm>
          <a:prstGeom prst="rect">
            <a:avLst/>
          </a:prstGeom>
        </p:spPr>
        <p:txBody>
          <a:bodyPr/>
          <a:lstStyle/>
          <a:p>
            <a:pPr marL="270710" indent="-270710"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How do we get back phi and theta?</a:t>
            </a:r>
          </a:p>
          <a:p>
            <a:pPr marL="270710" indent="-270710"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70710" indent="-270710"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70710" indent="-270710"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70710" indent="-270710"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How do we get        ?</a:t>
            </a:r>
          </a:p>
          <a:p>
            <a:pPr lvl="1" marL="651710" indent="-270710">
              <a:buFontTx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Gibbs sampling: sample values of Z, count from those examples</a:t>
            </a:r>
          </a:p>
        </p:txBody>
      </p:sp>
      <p:sp>
        <p:nvSpPr>
          <p:cNvPr id="728" name="Slide Number Placeholder 3"/>
          <p:cNvSpPr txBox="1"/>
          <p:nvPr>
            <p:ph type="sldNum" sz="quarter" idx="2"/>
          </p:nvPr>
        </p:nvSpPr>
        <p:spPr>
          <a:xfrm>
            <a:off x="11314424" y="6410091"/>
            <a:ext cx="267976" cy="2576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29" name="Title 1"/>
          <p:cNvSpPr txBox="1"/>
          <p:nvPr>
            <p:ph type="title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Collapsed variational inference [Teh et al. 07]</a:t>
            </a:r>
          </a:p>
        </p:txBody>
      </p:sp>
      <p:pic>
        <p:nvPicPr>
          <p:cNvPr id="730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73792" y="2506155"/>
            <a:ext cx="1853810" cy="559779"/>
          </a:xfrm>
          <a:prstGeom prst="rect">
            <a:avLst/>
          </a:prstGeom>
          <a:ln w="12700">
            <a:miter lim="400000"/>
          </a:ln>
        </p:spPr>
      </p:pic>
      <p:pic>
        <p:nvPicPr>
          <p:cNvPr id="731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6780" y="2432157"/>
            <a:ext cx="2007639" cy="623586"/>
          </a:xfrm>
          <a:prstGeom prst="rect">
            <a:avLst/>
          </a:prstGeom>
          <a:ln w="12700">
            <a:miter lim="400000"/>
          </a:ln>
        </p:spPr>
      </p:pic>
      <p:pic>
        <p:nvPicPr>
          <p:cNvPr id="732" name="latex-image-1.pdf" descr="latex-image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84022" y="3531094"/>
            <a:ext cx="449691" cy="152203"/>
          </a:xfrm>
          <a:prstGeom prst="rect">
            <a:avLst/>
          </a:prstGeom>
          <a:ln w="12700">
            <a:miter lim="400000"/>
          </a:ln>
        </p:spPr>
      </p:pic>
      <p:sp>
        <p:nvSpPr>
          <p:cNvPr id="733" name="Rectangle"/>
          <p:cNvSpPr/>
          <p:nvPr/>
        </p:nvSpPr>
        <p:spPr>
          <a:xfrm>
            <a:off x="4250267" y="2538005"/>
            <a:ext cx="154775" cy="2032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734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249805" y="2626292"/>
            <a:ext cx="130298" cy="88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Content Placeholder 2"/>
          <p:cNvSpPr txBox="1"/>
          <p:nvPr>
            <p:ph type="body" idx="1"/>
          </p:nvPr>
        </p:nvSpPr>
        <p:spPr>
          <a:xfrm>
            <a:off x="507999" y="1498599"/>
            <a:ext cx="10974638" cy="4606393"/>
          </a:xfrm>
          <a:prstGeom prst="rect">
            <a:avLst/>
          </a:prstGeom>
        </p:spPr>
        <p:txBody>
          <a:bodyPr/>
          <a:lstStyle/>
          <a:p>
            <a:pPr marL="283474" indent="-283474" defTabSz="755933">
              <a:spcBef>
                <a:spcPts val="4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Key idea:</a:t>
            </a:r>
            <a:r>
              <a:rPr b="0"/>
              <a:t> construct a well-behaved Markov chain such that</a:t>
            </a:r>
            <a:endParaRPr b="0"/>
          </a:p>
          <a:p>
            <a:pPr lvl="1" marL="728662" indent="-385763" defTabSz="755933">
              <a:spcBef>
                <a:spcPts val="500"/>
              </a:spcBef>
              <a:buFontTx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 states of the chain represent an assignment of </a:t>
            </a:r>
            <a14:m>
              <m:oMath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𝒁</m:t>
                </m:r>
              </m:oMath>
            </a14:m>
            <a:r>
              <a:t> </a:t>
            </a:r>
          </a:p>
          <a:p>
            <a:pPr lvl="1" marL="728662" indent="-385763" defTabSz="755933">
              <a:spcBef>
                <a:spcPts val="500"/>
              </a:spcBef>
              <a:buFontTx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state transitions occur between states that differ in only one z_{d,i}</a:t>
            </a:r>
          </a:p>
          <a:p>
            <a:pPr lvl="1" marL="728662" indent="-385763" defTabSz="755933">
              <a:spcBef>
                <a:spcPts val="500"/>
              </a:spcBef>
              <a:buFontTx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transition probabilities are based on the </a:t>
            </a:r>
            <a:r>
              <a:rPr b="1"/>
              <a:t>full conditional</a:t>
            </a:r>
            <a:r>
              <a:t>:</a:t>
            </a:r>
          </a:p>
          <a:p>
            <a:pPr lvl="1" marL="728662" indent="-385763" defTabSz="755933">
              <a:spcBef>
                <a:spcPts val="500"/>
              </a:spcBef>
              <a:buFontTx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br/>
            <a:br/>
          </a:p>
          <a:p>
            <a:pPr lvl="1" marL="728662" indent="-385763" defTabSz="755933">
              <a:spcBef>
                <a:spcPts val="500"/>
              </a:spcBef>
              <a:buFontTx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where  z^{di} is the set of assignments for </a:t>
            </a:r>
            <a14:m>
              <m:oMath>
                <m:r>
                  <a:rPr xmlns:a="http://schemas.openxmlformats.org/drawingml/2006/main" sz="3000" i="1">
                    <a:solidFill>
                      <a:srgbClr val="000000"/>
                    </a:solidFill>
                    <a:latin typeface="Cambria Math" panose="02040503050406030204" pitchFamily="18" charset="0"/>
                  </a:rPr>
                  <m:t>𝒁</m:t>
                </m:r>
              </m:oMath>
            </a14:m>
            <a:r>
              <a:rPr b="1"/>
              <a:t> </a:t>
            </a:r>
            <a:r>
              <a:t>without the i-th word in document d</a:t>
            </a:r>
          </a:p>
        </p:txBody>
      </p:sp>
      <p:sp>
        <p:nvSpPr>
          <p:cNvPr id="737" name="Slide Number Placeholder 3"/>
          <p:cNvSpPr txBox="1"/>
          <p:nvPr>
            <p:ph type="sldNum" sz="quarter" idx="2"/>
          </p:nvPr>
        </p:nvSpPr>
        <p:spPr>
          <a:xfrm>
            <a:off x="11389805" y="6410091"/>
            <a:ext cx="192595" cy="2576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38" name="Title 1"/>
          <p:cNvSpPr txBox="1"/>
          <p:nvPr>
            <p:ph type="title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Collapsed Gibbs sampling [Griffths et al. 04; Teh et al. 07]</a:t>
            </a:r>
          </a:p>
        </p:txBody>
      </p:sp>
      <p:pic>
        <p:nvPicPr>
          <p:cNvPr id="739" name="latex-image-1.pdf" descr="latex-image-1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0788" y="3622476"/>
            <a:ext cx="7038261" cy="688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Rectangle 2"/>
          <p:cNvSpPr/>
          <p:nvPr/>
        </p:nvSpPr>
        <p:spPr>
          <a:xfrm>
            <a:off x="5410200" y="2057400"/>
            <a:ext cx="381000" cy="3086100"/>
          </a:xfrm>
          <a:prstGeom prst="rect">
            <a:avLst/>
          </a:prstGeom>
          <a:solidFill>
            <a:srgbClr val="800080"/>
          </a:solidFill>
          <a:ln w="12700">
            <a:miter lim="400000"/>
          </a:ln>
        </p:spPr>
        <p:txBody>
          <a:bodyPr lIns="60959" tIns="60959" rIns="60959" bIns="60959" anchor="ctr"/>
          <a:lstStyle/>
          <a:p>
            <a:pPr algn="ctr" defTabSz="1007912">
              <a:defRPr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pic>
        <p:nvPicPr>
          <p:cNvPr id="742" name="Object 4" descr="Object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2150" y="1576387"/>
            <a:ext cx="7239001" cy="5105401"/>
          </a:xfrm>
          <a:prstGeom prst="rect">
            <a:avLst/>
          </a:prstGeom>
          <a:ln w="12700">
            <a:miter lim="400000"/>
          </a:ln>
        </p:spPr>
      </p:pic>
      <p:sp>
        <p:nvSpPr>
          <p:cNvPr id="743" name="Text Box 5"/>
          <p:cNvSpPr txBox="1"/>
          <p:nvPr/>
        </p:nvSpPr>
        <p:spPr>
          <a:xfrm>
            <a:off x="5495290" y="990601"/>
            <a:ext cx="998220" cy="57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0959" tIns="60959" rIns="60959" bIns="60959">
            <a:spAutoFit/>
          </a:bodyPr>
          <a:lstStyle/>
          <a:p>
            <a:pPr algn="ctr" defTabSz="1007912">
              <a:defRPr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iteration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algn="ctr" defTabSz="1007912">
              <a:defRPr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1             2</a:t>
            </a:r>
          </a:p>
        </p:txBody>
      </p:sp>
      <p:sp>
        <p:nvSpPr>
          <p:cNvPr id="744" name="Slide Number Placeholder 2"/>
          <p:cNvSpPr txBox="1"/>
          <p:nvPr>
            <p:ph type="sldNum" sz="quarter" idx="2"/>
          </p:nvPr>
        </p:nvSpPr>
        <p:spPr>
          <a:xfrm>
            <a:off x="11999405" y="6546617"/>
            <a:ext cx="192595" cy="25765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45" name="Rectangle 3"/>
          <p:cNvSpPr txBox="1"/>
          <p:nvPr>
            <p:ph type="title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Collapsed Gibbs sampling [Griffths et al. 04]</a:t>
            </a:r>
          </a:p>
        </p:txBody>
      </p:sp>
      <p:pic>
        <p:nvPicPr>
          <p:cNvPr id="746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50788" y="5502076"/>
            <a:ext cx="7038261" cy="688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41" grpId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Rectangle 2"/>
          <p:cNvSpPr/>
          <p:nvPr/>
        </p:nvSpPr>
        <p:spPr>
          <a:xfrm>
            <a:off x="6153149" y="1862138"/>
            <a:ext cx="400052" cy="190501"/>
          </a:xfrm>
          <a:prstGeom prst="rect">
            <a:avLst/>
          </a:prstGeom>
          <a:solidFill>
            <a:srgbClr val="800080"/>
          </a:solidFill>
          <a:ln w="12700">
            <a:miter lim="400000"/>
          </a:ln>
        </p:spPr>
        <p:txBody>
          <a:bodyPr lIns="60959" tIns="60959" rIns="60959" bIns="60959" anchor="ctr"/>
          <a:lstStyle/>
          <a:p>
            <a:pPr algn="ctr" defTabSz="1007912">
              <a:defRPr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49" name="Rectangle 3"/>
          <p:cNvSpPr/>
          <p:nvPr/>
        </p:nvSpPr>
        <p:spPr>
          <a:xfrm>
            <a:off x="5410200" y="2243138"/>
            <a:ext cx="381000" cy="2895601"/>
          </a:xfrm>
          <a:prstGeom prst="rect">
            <a:avLst/>
          </a:prstGeom>
          <a:solidFill>
            <a:srgbClr val="800080"/>
          </a:solidFill>
          <a:ln w="12700">
            <a:miter lim="400000"/>
          </a:ln>
        </p:spPr>
        <p:txBody>
          <a:bodyPr lIns="60959" tIns="60959" rIns="60959" bIns="60959" anchor="ctr"/>
          <a:lstStyle/>
          <a:p>
            <a:pPr algn="ctr" defTabSz="1007912">
              <a:defRPr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pic>
        <p:nvPicPr>
          <p:cNvPr id="750" name="Object 5" descr="Object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2150" y="1576387"/>
            <a:ext cx="7239001" cy="5105401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Text Box 6"/>
          <p:cNvSpPr txBox="1"/>
          <p:nvPr/>
        </p:nvSpPr>
        <p:spPr>
          <a:xfrm>
            <a:off x="5495290" y="990601"/>
            <a:ext cx="998220" cy="57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0959" tIns="60959" rIns="60959" bIns="60959">
            <a:spAutoFit/>
          </a:bodyPr>
          <a:lstStyle/>
          <a:p>
            <a:pPr algn="ctr" defTabSz="1007912">
              <a:defRPr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iteration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algn="ctr" defTabSz="1007912">
              <a:defRPr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1             2</a:t>
            </a:r>
          </a:p>
        </p:txBody>
      </p:sp>
      <p:sp>
        <p:nvSpPr>
          <p:cNvPr id="752" name="Slide Number Placeholder 1"/>
          <p:cNvSpPr txBox="1"/>
          <p:nvPr>
            <p:ph type="sldNum" sz="quarter" idx="2"/>
          </p:nvPr>
        </p:nvSpPr>
        <p:spPr>
          <a:xfrm>
            <a:off x="11999405" y="6546617"/>
            <a:ext cx="192595" cy="25765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53" name="Rectangle 4"/>
          <p:cNvSpPr txBox="1"/>
          <p:nvPr>
            <p:ph type="title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Collapsed Gibbs sampling [Griffths et al. 04]</a:t>
            </a:r>
          </a:p>
        </p:txBody>
      </p:sp>
      <p:pic>
        <p:nvPicPr>
          <p:cNvPr id="754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50788" y="5502076"/>
            <a:ext cx="7038261" cy="688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Rectangle 2"/>
          <p:cNvSpPr/>
          <p:nvPr/>
        </p:nvSpPr>
        <p:spPr>
          <a:xfrm>
            <a:off x="6153149" y="1862137"/>
            <a:ext cx="400052" cy="400051"/>
          </a:xfrm>
          <a:prstGeom prst="rect">
            <a:avLst/>
          </a:prstGeom>
          <a:solidFill>
            <a:srgbClr val="800080"/>
          </a:solidFill>
          <a:ln w="12700">
            <a:miter lim="400000"/>
          </a:ln>
        </p:spPr>
        <p:txBody>
          <a:bodyPr lIns="60959" tIns="60959" rIns="60959" bIns="60959" anchor="ctr"/>
          <a:lstStyle/>
          <a:p>
            <a:pPr algn="ctr" defTabSz="1007912">
              <a:defRPr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sp>
        <p:nvSpPr>
          <p:cNvPr id="757" name="Rectangle 3"/>
          <p:cNvSpPr/>
          <p:nvPr/>
        </p:nvSpPr>
        <p:spPr>
          <a:xfrm>
            <a:off x="5410200" y="2452688"/>
            <a:ext cx="381000" cy="2686051"/>
          </a:xfrm>
          <a:prstGeom prst="rect">
            <a:avLst/>
          </a:prstGeom>
          <a:solidFill>
            <a:srgbClr val="800080"/>
          </a:solidFill>
          <a:ln w="12700">
            <a:miter lim="400000"/>
          </a:ln>
        </p:spPr>
        <p:txBody>
          <a:bodyPr lIns="60959" tIns="60959" rIns="60959" bIns="60959" anchor="ctr"/>
          <a:lstStyle/>
          <a:p>
            <a:pPr algn="ctr" defTabSz="1007912">
              <a:defRPr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</a:p>
        </p:txBody>
      </p:sp>
      <p:pic>
        <p:nvPicPr>
          <p:cNvPr id="758" name="Object 5" descr="Object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2150" y="1576387"/>
            <a:ext cx="7239001" cy="5105401"/>
          </a:xfrm>
          <a:prstGeom prst="rect">
            <a:avLst/>
          </a:prstGeom>
          <a:ln w="12700">
            <a:miter lim="400000"/>
          </a:ln>
        </p:spPr>
      </p:pic>
      <p:sp>
        <p:nvSpPr>
          <p:cNvPr id="759" name="Text Box 6"/>
          <p:cNvSpPr txBox="1"/>
          <p:nvPr/>
        </p:nvSpPr>
        <p:spPr>
          <a:xfrm>
            <a:off x="5495290" y="990601"/>
            <a:ext cx="998220" cy="570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60959" tIns="60959" rIns="60959" bIns="60959">
            <a:spAutoFit/>
          </a:bodyPr>
          <a:lstStyle/>
          <a:p>
            <a:pPr algn="ctr" defTabSz="1007912">
              <a:defRPr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iteration</a:t>
            </a:r>
            <a:endParaRPr sz="3600">
              <a:latin typeface="Arial"/>
              <a:ea typeface="Arial"/>
              <a:cs typeface="Arial"/>
              <a:sym typeface="Arial"/>
            </a:endParaRPr>
          </a:p>
          <a:p>
            <a:pPr algn="ctr" defTabSz="1007912">
              <a:defRPr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1             2</a:t>
            </a:r>
          </a:p>
        </p:txBody>
      </p:sp>
      <p:sp>
        <p:nvSpPr>
          <p:cNvPr id="760" name="Slide Number Placeholder 1"/>
          <p:cNvSpPr txBox="1"/>
          <p:nvPr>
            <p:ph type="sldNum" sz="quarter" idx="2"/>
          </p:nvPr>
        </p:nvSpPr>
        <p:spPr>
          <a:xfrm>
            <a:off x="11999405" y="6546617"/>
            <a:ext cx="192595" cy="25765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1" name="Rectangle 4"/>
          <p:cNvSpPr txBox="1"/>
          <p:nvPr>
            <p:ph type="title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Collapsed Gibbs sampling [Griffths et al. 04]</a:t>
            </a:r>
          </a:p>
        </p:txBody>
      </p:sp>
      <p:pic>
        <p:nvPicPr>
          <p:cNvPr id="762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50788" y="5502076"/>
            <a:ext cx="7038261" cy="6887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Slide Number Placeholder 3"/>
          <p:cNvSpPr txBox="1"/>
          <p:nvPr>
            <p:ph type="sldNum" sz="quarter" idx="2"/>
          </p:nvPr>
        </p:nvSpPr>
        <p:spPr>
          <a:xfrm>
            <a:off x="11389805" y="6410091"/>
            <a:ext cx="192595" cy="257657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765" name="Title 1"/>
          <p:cNvSpPr txBox="1"/>
          <p:nvPr>
            <p:ph type="title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LDA result</a:t>
            </a:r>
          </a:p>
        </p:txBody>
      </p:sp>
      <p:pic>
        <p:nvPicPr>
          <p:cNvPr id="7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3554" y="692961"/>
            <a:ext cx="9253032" cy="59951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Summary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Summary</a:t>
            </a:r>
          </a:p>
        </p:txBody>
      </p:sp>
      <p:sp>
        <p:nvSpPr>
          <p:cNvPr id="769" name="Slide Number"/>
          <p:cNvSpPr txBox="1"/>
          <p:nvPr>
            <p:ph type="sldNum" sz="quarter" idx="4294967295"/>
          </p:nvPr>
        </p:nvSpPr>
        <p:spPr>
          <a:xfrm>
            <a:off x="10787344" y="6049983"/>
            <a:ext cx="366664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70" name="Expectation maximization…"/>
          <p:cNvSpPr txBox="1"/>
          <p:nvPr>
            <p:ph type="body" idx="4294967295"/>
          </p:nvPr>
        </p:nvSpPr>
        <p:spPr>
          <a:xfrm>
            <a:off x="631530" y="1544531"/>
            <a:ext cx="10550771" cy="4538401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342900" indent="-342900" defTabSz="457200">
              <a:spcBef>
                <a:spcPts val="600"/>
              </a:spcBef>
              <a:buClr>
                <a:srgbClr val="000000"/>
              </a:buClr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Expectation maximization</a:t>
            </a:r>
          </a:p>
          <a:p>
            <a:pPr lvl="1" marL="800100" indent="-342900" defTabSz="457200">
              <a:spcBef>
                <a:spcPts val="600"/>
              </a:spcBef>
              <a:buClr>
                <a:srgbClr val="000000"/>
              </a:buClr>
              <a:buFontTx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maximizes the lower bound of the likelihood function</a:t>
            </a:r>
          </a:p>
          <a:p>
            <a:pPr lvl="1" marL="800100" indent="-342900" defTabSz="457200">
              <a:spcBef>
                <a:spcPts val="600"/>
              </a:spcBef>
              <a:buClr>
                <a:srgbClr val="000000"/>
              </a:buClr>
              <a:buFontTx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guarantee to improve the likelihood</a:t>
            </a:r>
          </a:p>
          <a:p>
            <a:pPr lvl="1" marL="800100" indent="-342900" defTabSz="457200">
              <a:spcBef>
                <a:spcPts val="600"/>
              </a:spcBef>
              <a:buClr>
                <a:srgbClr val="000000"/>
              </a:buClr>
              <a:buFontTx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may stuck at local optimal</a:t>
            </a:r>
          </a:p>
          <a:p>
            <a:pPr marL="342900" indent="-342900" defTabSz="457200">
              <a:spcBef>
                <a:spcPts val="600"/>
              </a:spcBef>
              <a:buClr>
                <a:srgbClr val="000000"/>
              </a:buClr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Know how to derive EM algorithm for coin topic and pLSA</a:t>
            </a:r>
          </a:p>
          <a:p>
            <a:pPr marL="342900" indent="-342900" defTabSz="457200">
              <a:spcBef>
                <a:spcPts val="600"/>
              </a:spcBef>
              <a:buClr>
                <a:srgbClr val="000000"/>
              </a:buClr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LDA is the Bayesian version of pLSA</a:t>
            </a:r>
          </a:p>
          <a:p>
            <a:pPr lvl="1" marL="800100" indent="-342900" defTabSz="457200">
              <a:spcBef>
                <a:spcPts val="600"/>
              </a:spcBef>
              <a:buClr>
                <a:srgbClr val="000000"/>
              </a:buClr>
              <a:buFontTx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Direct inference is intractable</a:t>
            </a:r>
          </a:p>
          <a:p>
            <a:pPr lvl="1" marL="800100" indent="-342900" defTabSz="457200">
              <a:spcBef>
                <a:spcPts val="600"/>
              </a:spcBef>
              <a:buClr>
                <a:srgbClr val="000000"/>
              </a:buClr>
              <a:buFontTx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Variational inference (leveraging ELBO)</a:t>
            </a:r>
          </a:p>
          <a:p>
            <a:pPr lvl="1" marL="800100" indent="-342900" defTabSz="457200">
              <a:spcBef>
                <a:spcPts val="600"/>
              </a:spcBef>
              <a:buClr>
                <a:srgbClr val="000000"/>
              </a:buClr>
              <a:buFontTx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Markov chain Monte Carlo (Gibbs sampling)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Resources for LDA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Resources for LDA</a:t>
            </a:r>
          </a:p>
        </p:txBody>
      </p:sp>
      <p:sp>
        <p:nvSpPr>
          <p:cNvPr id="775" name="Slide Number"/>
          <p:cNvSpPr txBox="1"/>
          <p:nvPr>
            <p:ph type="sldNum" sz="quarter" idx="4294967295"/>
          </p:nvPr>
        </p:nvSpPr>
        <p:spPr>
          <a:xfrm>
            <a:off x="10787344" y="6049983"/>
            <a:ext cx="366664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76" name="Mallet: http://mallet.cs.umass.edu/…"/>
          <p:cNvSpPr txBox="1"/>
          <p:nvPr>
            <p:ph type="body" idx="4294967295"/>
          </p:nvPr>
        </p:nvSpPr>
        <p:spPr>
          <a:xfrm>
            <a:off x="631530" y="1544531"/>
            <a:ext cx="10928940" cy="4396143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342900" indent="-342900" defTabSz="457200">
              <a:spcBef>
                <a:spcPts val="600"/>
              </a:spcBef>
              <a:buClr>
                <a:srgbClr val="000000"/>
              </a:buClr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Mallet: http://mallet.cs.umass.edu/</a:t>
            </a:r>
          </a:p>
          <a:p>
            <a:pPr marL="342900" indent="-342900" defTabSz="457200">
              <a:spcBef>
                <a:spcPts val="600"/>
              </a:spcBef>
              <a:buClr>
                <a:srgbClr val="000000"/>
              </a:buClr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defTabSz="457200">
              <a:spcBef>
                <a:spcPts val="600"/>
              </a:spcBef>
              <a:buClr>
                <a:srgbClr val="000000"/>
              </a:buClr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defTabSz="457200">
              <a:spcBef>
                <a:spcPts val="600"/>
              </a:spcBef>
              <a:buClr>
                <a:srgbClr val="000000"/>
              </a:buClr>
              <a:buFontTx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gensim:</a:t>
            </a:r>
          </a:p>
        </p:txBody>
      </p:sp>
      <p:sp>
        <p:nvSpPr>
          <p:cNvPr id="777" name="Rectangle"/>
          <p:cNvSpPr/>
          <p:nvPr/>
        </p:nvSpPr>
        <p:spPr>
          <a:xfrm>
            <a:off x="7938992" y="5524544"/>
            <a:ext cx="4643970" cy="44124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778" name="bin/mallet import-dir --input /data/topic-input --output topic-input.mallet \…"/>
          <p:cNvSpPr txBox="1"/>
          <p:nvPr/>
        </p:nvSpPr>
        <p:spPr>
          <a:xfrm>
            <a:off x="1020925" y="2256373"/>
            <a:ext cx="7146165" cy="624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bin/mallet import-dir --input /data/topic-input --output topic-input.mallet \</a:t>
            </a:r>
          </a:p>
          <a:p>
            <a:pPr>
              <a:defRPr sz="1200">
                <a:solidFill>
                  <a:srgbClr val="000000"/>
                </a:solidFill>
                <a:latin typeface="Courier"/>
                <a:ea typeface="Courier"/>
                <a:cs typeface="Courier"/>
                <a:sym typeface="Courier"/>
              </a:defRPr>
            </a:pPr>
            <a:r>
              <a:t>  --keep-sequence --remove-stopwords</a:t>
            </a:r>
          </a:p>
        </p:txBody>
      </p:sp>
      <p:pic>
        <p:nvPicPr>
          <p:cNvPr id="77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1766" y="3619798"/>
            <a:ext cx="7467601" cy="2044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Maximum likelihood estimation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 estimation</a:t>
            </a:r>
          </a:p>
        </p:txBody>
      </p:sp>
      <p:sp>
        <p:nvSpPr>
          <p:cNvPr id="127" name="Slide Number"/>
          <p:cNvSpPr txBox="1"/>
          <p:nvPr>
            <p:ph type="sldNum" sz="quarter" idx="4294967295"/>
          </p:nvPr>
        </p:nvSpPr>
        <p:spPr>
          <a:xfrm>
            <a:off x="10857975" y="6049983"/>
            <a:ext cx="225402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28" name="Estimating the underlying distribution behind the observations…"/>
          <p:cNvSpPr txBox="1"/>
          <p:nvPr>
            <p:ph type="body" idx="4294967295"/>
          </p:nvPr>
        </p:nvSpPr>
        <p:spPr>
          <a:xfrm>
            <a:off x="519746" y="1544531"/>
            <a:ext cx="10958101" cy="5222508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Estimating the underlying distribution behind the observations</a:t>
            </a: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i.e., by building a model with parameter       and find the      that maximizes the likelihood of the observation</a:t>
            </a: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Example 1: Estimating the weights of mice from observations x1,...,xn</a:t>
            </a:r>
          </a:p>
        </p:txBody>
      </p:sp>
      <p:pic>
        <p:nvPicPr>
          <p:cNvPr id="12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55172" y="2065722"/>
            <a:ext cx="157379" cy="265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3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023867" y="2065722"/>
            <a:ext cx="157379" cy="265577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Line"/>
          <p:cNvSpPr/>
          <p:nvPr/>
        </p:nvSpPr>
        <p:spPr>
          <a:xfrm>
            <a:off x="1194685" y="4402420"/>
            <a:ext cx="493028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2" name="Oval"/>
          <p:cNvSpPr/>
          <p:nvPr/>
        </p:nvSpPr>
        <p:spPr>
          <a:xfrm>
            <a:off x="2974539" y="4281861"/>
            <a:ext cx="225401" cy="241118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33" name="Oval"/>
          <p:cNvSpPr/>
          <p:nvPr/>
        </p:nvSpPr>
        <p:spPr>
          <a:xfrm>
            <a:off x="3271434" y="4281861"/>
            <a:ext cx="225401" cy="241118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34" name="Oval"/>
          <p:cNvSpPr/>
          <p:nvPr/>
        </p:nvSpPr>
        <p:spPr>
          <a:xfrm>
            <a:off x="3675946" y="4281861"/>
            <a:ext cx="225401" cy="241118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35" name="Oval"/>
          <p:cNvSpPr/>
          <p:nvPr/>
        </p:nvSpPr>
        <p:spPr>
          <a:xfrm>
            <a:off x="3972841" y="4281861"/>
            <a:ext cx="225401" cy="241118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36" name="Oval"/>
          <p:cNvSpPr/>
          <p:nvPr/>
        </p:nvSpPr>
        <p:spPr>
          <a:xfrm>
            <a:off x="4749505" y="4281861"/>
            <a:ext cx="225401" cy="241118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37" name="Oval"/>
          <p:cNvSpPr/>
          <p:nvPr/>
        </p:nvSpPr>
        <p:spPr>
          <a:xfrm>
            <a:off x="2040031" y="4281861"/>
            <a:ext cx="225401" cy="241118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631552" y="4822068"/>
            <a:ext cx="6061387" cy="1422348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Rectangle"/>
          <p:cNvSpPr/>
          <p:nvPr/>
        </p:nvSpPr>
        <p:spPr>
          <a:xfrm>
            <a:off x="4603768" y="4793357"/>
            <a:ext cx="4311178" cy="28684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14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654868" y="4072529"/>
            <a:ext cx="4414986" cy="17484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Maximum likelihood estimation for mixture models"/>
          <p:cNvSpPr txBox="1"/>
          <p:nvPr>
            <p:ph type="title" idx="4294967295"/>
          </p:nvPr>
        </p:nvSpPr>
        <p:spPr>
          <a:xfrm>
            <a:off x="386860" y="528637"/>
            <a:ext cx="10550771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Maximum likelihood estimation for mixture models</a:t>
            </a:r>
          </a:p>
        </p:txBody>
      </p:sp>
      <p:sp>
        <p:nvSpPr>
          <p:cNvPr id="145" name="Slide Number"/>
          <p:cNvSpPr txBox="1"/>
          <p:nvPr>
            <p:ph type="sldNum" sz="quarter" idx="4294967295"/>
          </p:nvPr>
        </p:nvSpPr>
        <p:spPr>
          <a:xfrm>
            <a:off x="10857975" y="6049983"/>
            <a:ext cx="225402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46" name="Example 2: Estimating the weights of mice from observations x1,...,xn"/>
          <p:cNvSpPr txBox="1"/>
          <p:nvPr>
            <p:ph type="body" idx="4294967295"/>
          </p:nvPr>
        </p:nvSpPr>
        <p:spPr>
          <a:xfrm>
            <a:off x="616950" y="1544531"/>
            <a:ext cx="10958100" cy="5222508"/>
          </a:xfrm>
          <a:prstGeom prst="rect">
            <a:avLst/>
          </a:prstGeom>
        </p:spPr>
        <p:txBody>
          <a:bodyPr lIns="45719" tIns="45719" rIns="45719" bIns="45719"/>
          <a:lstStyle>
            <a:lvl1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Example 2: Estimating the weights of mice from observations x1,...,xn</a:t>
            </a:r>
          </a:p>
        </p:txBody>
      </p:sp>
      <p:sp>
        <p:nvSpPr>
          <p:cNvPr id="147" name="Line"/>
          <p:cNvSpPr/>
          <p:nvPr/>
        </p:nvSpPr>
        <p:spPr>
          <a:xfrm>
            <a:off x="754063" y="2988939"/>
            <a:ext cx="4930285" cy="1"/>
          </a:xfrm>
          <a:prstGeom prst="line">
            <a:avLst/>
          </a:prstGeom>
          <a:ln w="25400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8" name="Oval"/>
          <p:cNvSpPr/>
          <p:nvPr/>
        </p:nvSpPr>
        <p:spPr>
          <a:xfrm>
            <a:off x="2533917" y="2868380"/>
            <a:ext cx="225401" cy="241118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49" name="Oval"/>
          <p:cNvSpPr/>
          <p:nvPr/>
        </p:nvSpPr>
        <p:spPr>
          <a:xfrm>
            <a:off x="2830811" y="2868380"/>
            <a:ext cx="225402" cy="241118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50" name="Oval"/>
          <p:cNvSpPr/>
          <p:nvPr/>
        </p:nvSpPr>
        <p:spPr>
          <a:xfrm>
            <a:off x="3235324" y="2868380"/>
            <a:ext cx="225401" cy="241118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51" name="Oval"/>
          <p:cNvSpPr/>
          <p:nvPr/>
        </p:nvSpPr>
        <p:spPr>
          <a:xfrm>
            <a:off x="3532219" y="2868380"/>
            <a:ext cx="225401" cy="241118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52" name="Oval"/>
          <p:cNvSpPr/>
          <p:nvPr/>
        </p:nvSpPr>
        <p:spPr>
          <a:xfrm>
            <a:off x="4308883" y="2868380"/>
            <a:ext cx="225401" cy="241118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53" name="Oval"/>
          <p:cNvSpPr/>
          <p:nvPr/>
        </p:nvSpPr>
        <p:spPr>
          <a:xfrm>
            <a:off x="1599409" y="2868380"/>
            <a:ext cx="225401" cy="241118"/>
          </a:xfrm>
          <a:prstGeom prst="ellipse">
            <a:avLst/>
          </a:prstGeom>
          <a:solidFill>
            <a:srgbClr val="FF260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54" name="Rectangle"/>
          <p:cNvSpPr/>
          <p:nvPr/>
        </p:nvSpPr>
        <p:spPr>
          <a:xfrm>
            <a:off x="3591646" y="3379876"/>
            <a:ext cx="4311178" cy="286848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15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7342" y="3416070"/>
            <a:ext cx="5197200" cy="279609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Rectangle"/>
          <p:cNvSpPr/>
          <p:nvPr/>
        </p:nvSpPr>
        <p:spPr>
          <a:xfrm>
            <a:off x="1143443" y="5959333"/>
            <a:ext cx="4684997" cy="286848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57" name="Rectangle"/>
          <p:cNvSpPr/>
          <p:nvPr/>
        </p:nvSpPr>
        <p:spPr>
          <a:xfrm>
            <a:off x="-2901692" y="3334403"/>
            <a:ext cx="4661208" cy="254939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158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031119" y="2616755"/>
            <a:ext cx="5847256" cy="1771897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latent variable zi: which topic xi comes from"/>
          <p:cNvSpPr txBox="1"/>
          <p:nvPr/>
        </p:nvSpPr>
        <p:spPr>
          <a:xfrm>
            <a:off x="6508126" y="5410543"/>
            <a:ext cx="4893242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latent variable zi: which topic xi comes from</a:t>
            </a:r>
          </a:p>
        </p:txBody>
      </p:sp>
      <p:sp>
        <p:nvSpPr>
          <p:cNvPr id="160" name="Line"/>
          <p:cNvSpPr/>
          <p:nvPr/>
        </p:nvSpPr>
        <p:spPr>
          <a:xfrm flipV="1">
            <a:off x="9261983" y="4297681"/>
            <a:ext cx="1" cy="100384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Expectation Maximization"/>
          <p:cNvSpPr txBox="1"/>
          <p:nvPr>
            <p:ph type="title" idx="4294967295"/>
          </p:nvPr>
        </p:nvSpPr>
        <p:spPr>
          <a:xfrm>
            <a:off x="386860" y="528637"/>
            <a:ext cx="11160580" cy="689488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Expectation Maximization</a:t>
            </a:r>
          </a:p>
        </p:txBody>
      </p:sp>
      <p:sp>
        <p:nvSpPr>
          <p:cNvPr id="165" name="Slide Number"/>
          <p:cNvSpPr txBox="1"/>
          <p:nvPr>
            <p:ph type="sldNum" sz="quarter" idx="4294967295"/>
          </p:nvPr>
        </p:nvSpPr>
        <p:spPr>
          <a:xfrm>
            <a:off x="10857975" y="6049983"/>
            <a:ext cx="225402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66" name="The expectation maximization algorithm is an algorithm for maximum likelihood estimation under the latent space assumption…"/>
          <p:cNvSpPr txBox="1"/>
          <p:nvPr>
            <p:ph type="body" idx="4294967295"/>
          </p:nvPr>
        </p:nvSpPr>
        <p:spPr>
          <a:xfrm>
            <a:off x="625132" y="1352577"/>
            <a:ext cx="11040723" cy="4994590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 expectation maximization algorithm is an algorithm for maximum likelihood estimation under the </a:t>
            </a:r>
            <a:r>
              <a:rPr b="1" i="1">
                <a:solidFill>
                  <a:srgbClr val="FF2600"/>
                </a:solidFill>
              </a:rPr>
              <a:t>latent space</a:t>
            </a:r>
            <a:r>
              <a:t> assumption</a:t>
            </a: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Likelihood of the incomplete space: the observation</a:t>
            </a: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Likelihood of the complete space: the observation + the latent variable, e.g., the latent topic</a:t>
            </a: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800100" indent="-342900" defTabSz="457200">
              <a:spcBef>
                <a:spcPts val="500"/>
              </a:spcBef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 Estimating the incomplete probability by marginalizing out the complete space</a:t>
            </a:r>
          </a:p>
        </p:txBody>
      </p:sp>
      <p:pic>
        <p:nvPicPr>
          <p:cNvPr id="167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96401" y="2903681"/>
            <a:ext cx="841032" cy="311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latex-image-1.pdf" descr="latex-image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16686" y="4431272"/>
            <a:ext cx="1084931" cy="31118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latex-image-1.pdf" descr="latex-image-1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106492" y="5638673"/>
            <a:ext cx="3505319" cy="7939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Expectation maximization algorithm"/>
          <p:cNvSpPr txBox="1"/>
          <p:nvPr>
            <p:ph type="title" idx="4294967295"/>
          </p:nvPr>
        </p:nvSpPr>
        <p:spPr>
          <a:xfrm>
            <a:off x="386860" y="528637"/>
            <a:ext cx="11530064" cy="657450"/>
          </a:xfrm>
          <a:prstGeom prst="rect">
            <a:avLst/>
          </a:prstGeom>
        </p:spPr>
        <p:txBody>
          <a:bodyPr lIns="45719" tIns="45719" rIns="45719" bIns="45719" anchor="t"/>
          <a:lstStyle>
            <a:lvl1pPr algn="l" defTabSz="457200">
              <a:defRPr b="1" sz="3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Expectation maximization algorithm</a:t>
            </a:r>
          </a:p>
        </p:txBody>
      </p:sp>
      <p:sp>
        <p:nvSpPr>
          <p:cNvPr id="174" name="Slide Number"/>
          <p:cNvSpPr txBox="1"/>
          <p:nvPr>
            <p:ph type="sldNum" sz="quarter" idx="4294967295"/>
          </p:nvPr>
        </p:nvSpPr>
        <p:spPr>
          <a:xfrm>
            <a:off x="10857975" y="6049983"/>
            <a:ext cx="225402" cy="35522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5718" tIns="35718" rIns="35718" bIns="35718" anchor="t"/>
          <a:lstStyle>
            <a:lvl1pPr algn="ctr" defTabSz="410765">
              <a:defRPr b="1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175" name="EM algorithm: repeat n=1…N:…"/>
          <p:cNvSpPr txBox="1"/>
          <p:nvPr>
            <p:ph type="body" idx="4294967295"/>
          </p:nvPr>
        </p:nvSpPr>
        <p:spPr>
          <a:xfrm>
            <a:off x="692383" y="1544531"/>
            <a:ext cx="10848883" cy="4054021"/>
          </a:xfrm>
          <a:prstGeom prst="rect">
            <a:avLst/>
          </a:prstGeom>
        </p:spPr>
        <p:txBody>
          <a:bodyPr lIns="45719" tIns="45719" rIns="45719" bIns="45719"/>
          <a:lstStyle/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EM algorithm: repeat n=1…N:</a:t>
            </a: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defTabSz="4572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rPr b="1"/>
              <a:t>Theorem</a:t>
            </a:r>
            <a:r>
              <a:t>: the likelihood of observation,                   , monotonously increases with </a:t>
            </a:r>
            <a:r>
              <a:rPr i="1"/>
              <a:t>n (Proof on whiteboard)</a:t>
            </a:r>
          </a:p>
        </p:txBody>
      </p:sp>
      <p:sp>
        <p:nvSpPr>
          <p:cNvPr id="176" name="E step:"/>
          <p:cNvSpPr txBox="1"/>
          <p:nvPr/>
        </p:nvSpPr>
        <p:spPr>
          <a:xfrm>
            <a:off x="2345856" y="2249388"/>
            <a:ext cx="1113280" cy="4124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4000"/>
              </a:lnSpc>
              <a:defRPr b="1" sz="22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 step: </a:t>
            </a:r>
          </a:p>
        </p:txBody>
      </p:sp>
      <p:sp>
        <p:nvSpPr>
          <p:cNvPr id="177" name="M step:"/>
          <p:cNvSpPr txBox="1"/>
          <p:nvPr/>
        </p:nvSpPr>
        <p:spPr>
          <a:xfrm>
            <a:off x="2345856" y="2942259"/>
            <a:ext cx="1159665" cy="412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lnSpc>
                <a:spcPts val="4000"/>
              </a:lnSpc>
              <a:defRPr b="1" sz="22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 step: </a:t>
            </a:r>
          </a:p>
        </p:txBody>
      </p:sp>
      <p:pic>
        <p:nvPicPr>
          <p:cNvPr id="178" name="latex-image-1.pdf" descr="latex-image-1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82248" y="3046730"/>
            <a:ext cx="3024386" cy="4362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latex-image-1.pdf" descr="latex-image-1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535944" y="4181931"/>
            <a:ext cx="1400081" cy="313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501588" y="2338288"/>
            <a:ext cx="4000447" cy="412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ThemeILtemplates">
  <a:themeElements>
    <a:clrScheme name="ThemeILtemplates">
      <a:dk1>
        <a:srgbClr val="131F33"/>
      </a:dk1>
      <a:lt1>
        <a:srgbClr val="332C20"/>
      </a:lt1>
      <a:dk2>
        <a:srgbClr val="A7A7A7"/>
      </a:dk2>
      <a:lt2>
        <a:srgbClr val="535353"/>
      </a:lt2>
      <a:accent1>
        <a:srgbClr val="131F33"/>
      </a:accent1>
      <a:accent2>
        <a:srgbClr val="FA6300"/>
      </a:accent2>
      <a:accent3>
        <a:srgbClr val="555555"/>
      </a:accent3>
      <a:accent4>
        <a:srgbClr val="888888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hemeILtemplates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ThemeILtemplat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32C20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ThemeILtemplates">
  <a:themeElements>
    <a:clrScheme name="ThemeILtemplates">
      <a:dk1>
        <a:srgbClr val="131F33"/>
      </a:dk1>
      <a:lt1>
        <a:srgbClr val="332C20"/>
      </a:lt1>
      <a:dk2>
        <a:srgbClr val="A7A7A7"/>
      </a:dk2>
      <a:lt2>
        <a:srgbClr val="535353"/>
      </a:lt2>
      <a:accent1>
        <a:srgbClr val="131F33"/>
      </a:accent1>
      <a:accent2>
        <a:srgbClr val="FA6300"/>
      </a:accent2>
      <a:accent3>
        <a:srgbClr val="555555"/>
      </a:accent3>
      <a:accent4>
        <a:srgbClr val="888888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ThemeILtemplates">
      <a:majorFont>
        <a:latin typeface="Helvetica"/>
        <a:ea typeface="Helvetica"/>
        <a:cs typeface="Helvetica"/>
      </a:majorFont>
      <a:minorFont>
        <a:latin typeface="Trebuchet MS"/>
        <a:ea typeface="Trebuchet MS"/>
        <a:cs typeface="Trebuchet MS"/>
      </a:minorFont>
    </a:fontScheme>
    <a:fmtScheme name="ThemeILtemplat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32C20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chemeClr val="accent1"/>
            </a:solidFill>
            <a:effectLst/>
            <a:uFillTx/>
            <a:latin typeface="+mn-lt"/>
            <a:ea typeface="+mn-ea"/>
            <a:cs typeface="+mn-cs"/>
            <a:sym typeface="Trebuchet M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